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sldIdLst>
    <p:sldId id="264" r:id="rId5"/>
  </p:sldIdLst>
  <p:sldSz cx="15119350" cy="42767250"/>
  <p:notesSz cx="6858000" cy="9144000"/>
  <p:custDataLst>
    <p:tags r:id="rId7"/>
  </p:custDataLst>
  <p:defaultTextStyle>
    <a:defPPr>
      <a:defRPr lang="en-US"/>
    </a:defPPr>
    <a:lvl1pPr marL="0" algn="l" defTabSz="3504222" rtl="0" eaLnBrk="1" latinLnBrk="0" hangingPunct="1">
      <a:defRPr sz="6898" kern="1200">
        <a:solidFill>
          <a:schemeClr val="tx1"/>
        </a:solidFill>
        <a:latin typeface="+mn-lt"/>
        <a:ea typeface="+mn-ea"/>
        <a:cs typeface="+mn-cs"/>
      </a:defRPr>
    </a:lvl1pPr>
    <a:lvl2pPr marL="1752111" algn="l" defTabSz="3504222" rtl="0" eaLnBrk="1" latinLnBrk="0" hangingPunct="1">
      <a:defRPr sz="6898" kern="1200">
        <a:solidFill>
          <a:schemeClr val="tx1"/>
        </a:solidFill>
        <a:latin typeface="+mn-lt"/>
        <a:ea typeface="+mn-ea"/>
        <a:cs typeface="+mn-cs"/>
      </a:defRPr>
    </a:lvl2pPr>
    <a:lvl3pPr marL="3504222" algn="l" defTabSz="3504222" rtl="0" eaLnBrk="1" latinLnBrk="0" hangingPunct="1">
      <a:defRPr sz="6898" kern="1200">
        <a:solidFill>
          <a:schemeClr val="tx1"/>
        </a:solidFill>
        <a:latin typeface="+mn-lt"/>
        <a:ea typeface="+mn-ea"/>
        <a:cs typeface="+mn-cs"/>
      </a:defRPr>
    </a:lvl3pPr>
    <a:lvl4pPr marL="5256333" algn="l" defTabSz="3504222" rtl="0" eaLnBrk="1" latinLnBrk="0" hangingPunct="1">
      <a:defRPr sz="6898" kern="1200">
        <a:solidFill>
          <a:schemeClr val="tx1"/>
        </a:solidFill>
        <a:latin typeface="+mn-lt"/>
        <a:ea typeface="+mn-ea"/>
        <a:cs typeface="+mn-cs"/>
      </a:defRPr>
    </a:lvl4pPr>
    <a:lvl5pPr marL="7008445" algn="l" defTabSz="3504222" rtl="0" eaLnBrk="1" latinLnBrk="0" hangingPunct="1">
      <a:defRPr sz="6898" kern="1200">
        <a:solidFill>
          <a:schemeClr val="tx1"/>
        </a:solidFill>
        <a:latin typeface="+mn-lt"/>
        <a:ea typeface="+mn-ea"/>
        <a:cs typeface="+mn-cs"/>
      </a:defRPr>
    </a:lvl5pPr>
    <a:lvl6pPr marL="8760556" algn="l" defTabSz="3504222" rtl="0" eaLnBrk="1" latinLnBrk="0" hangingPunct="1">
      <a:defRPr sz="6898" kern="1200">
        <a:solidFill>
          <a:schemeClr val="tx1"/>
        </a:solidFill>
        <a:latin typeface="+mn-lt"/>
        <a:ea typeface="+mn-ea"/>
        <a:cs typeface="+mn-cs"/>
      </a:defRPr>
    </a:lvl6pPr>
    <a:lvl7pPr marL="10512667" algn="l" defTabSz="3504222" rtl="0" eaLnBrk="1" latinLnBrk="0" hangingPunct="1">
      <a:defRPr sz="6898" kern="1200">
        <a:solidFill>
          <a:schemeClr val="tx1"/>
        </a:solidFill>
        <a:latin typeface="+mn-lt"/>
        <a:ea typeface="+mn-ea"/>
        <a:cs typeface="+mn-cs"/>
      </a:defRPr>
    </a:lvl7pPr>
    <a:lvl8pPr marL="12264777" algn="l" defTabSz="3504222" rtl="0" eaLnBrk="1" latinLnBrk="0" hangingPunct="1">
      <a:defRPr sz="6898" kern="1200">
        <a:solidFill>
          <a:schemeClr val="tx1"/>
        </a:solidFill>
        <a:latin typeface="+mn-lt"/>
        <a:ea typeface="+mn-ea"/>
        <a:cs typeface="+mn-cs"/>
      </a:defRPr>
    </a:lvl8pPr>
    <a:lvl9pPr marL="14016888" algn="l" defTabSz="3504222" rtl="0" eaLnBrk="1" latinLnBrk="0" hangingPunct="1">
      <a:defRPr sz="689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Adams" initials="TA" lastIdx="5" clrIdx="0">
    <p:extLst>
      <p:ext uri="{19B8F6BF-5375-455C-9EA6-DF929625EA0E}">
        <p15:presenceInfo xmlns:p15="http://schemas.microsoft.com/office/powerpoint/2012/main" userId="Thomas Adam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194C"/>
    <a:srgbClr val="000B2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901" autoAdjust="0"/>
    <p:restoredTop sz="94660"/>
  </p:normalViewPr>
  <p:slideViewPr>
    <p:cSldViewPr snapToGrid="0">
      <p:cViewPr>
        <p:scale>
          <a:sx n="66" d="100"/>
          <a:sy n="66" d="100"/>
        </p:scale>
        <p:origin x="152" y="-130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tags" Target="tags/tag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F610F1-070B-4E62-B388-B91E5FBC1741}" type="datetimeFigureOut">
              <a:rPr lang="zh-CN" altLang="en-US" smtClean="0"/>
              <a:t>2024/7/16</a:t>
            </a:fld>
            <a:endParaRPr lang="zh-CN" altLang="en-US"/>
          </a:p>
        </p:txBody>
      </p:sp>
      <p:sp>
        <p:nvSpPr>
          <p:cNvPr id="4" name="幻灯片图像占位符 3"/>
          <p:cNvSpPr>
            <a:spLocks noGrp="1" noRot="1" noChangeAspect="1"/>
          </p:cNvSpPr>
          <p:nvPr>
            <p:ph type="sldImg" idx="2"/>
          </p:nvPr>
        </p:nvSpPr>
        <p:spPr>
          <a:xfrm>
            <a:off x="2882900" y="1143000"/>
            <a:ext cx="10922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9F2B71-06DC-446E-8698-A19F90CEBD3D}" type="slidenum">
              <a:rPr lang="zh-CN" altLang="en-US" smtClean="0"/>
              <a:t>‹#›</a:t>
            </a:fld>
            <a:endParaRPr lang="zh-CN" altLang="en-US"/>
          </a:p>
        </p:txBody>
      </p:sp>
    </p:spTree>
    <p:extLst>
      <p:ext uri="{BB962C8B-B14F-4D97-AF65-F5344CB8AC3E}">
        <p14:creationId xmlns:p14="http://schemas.microsoft.com/office/powerpoint/2010/main" val="1170892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6999181"/>
            <a:ext cx="12851448" cy="14889339"/>
          </a:xfrm>
        </p:spPr>
        <p:txBody>
          <a:bodyPr anchor="b"/>
          <a:lstStyle>
            <a:lvl1pPr algn="ctr">
              <a:defRPr sz="19841"/>
            </a:lvl1pPr>
          </a:lstStyle>
          <a:p>
            <a:r>
              <a:rPr lang="en-US"/>
              <a:t>Click to edit Master title style</a:t>
            </a:r>
            <a:endParaRPr lang="en-US" dirty="0"/>
          </a:p>
        </p:txBody>
      </p:sp>
      <p:sp>
        <p:nvSpPr>
          <p:cNvPr id="3" name="Subtitle 2"/>
          <p:cNvSpPr>
            <a:spLocks noGrp="1"/>
          </p:cNvSpPr>
          <p:nvPr>
            <p:ph type="subTitle" idx="1"/>
          </p:nvPr>
        </p:nvSpPr>
        <p:spPr>
          <a:xfrm>
            <a:off x="1889919" y="22462711"/>
            <a:ext cx="11339513" cy="10325515"/>
          </a:xfrm>
        </p:spPr>
        <p:txBody>
          <a:bodyPr/>
          <a:lstStyle>
            <a:lvl1pPr marL="0" indent="0" algn="ctr">
              <a:buNone/>
              <a:defRPr sz="7936"/>
            </a:lvl1pPr>
            <a:lvl2pPr marL="1511927" indent="0" algn="ctr">
              <a:buNone/>
              <a:defRPr sz="6614"/>
            </a:lvl2pPr>
            <a:lvl3pPr marL="3023854" indent="0" algn="ctr">
              <a:buNone/>
              <a:defRPr sz="5953"/>
            </a:lvl3pPr>
            <a:lvl4pPr marL="4535781" indent="0" algn="ctr">
              <a:buNone/>
              <a:defRPr sz="5291"/>
            </a:lvl4pPr>
            <a:lvl5pPr marL="6047708" indent="0" algn="ctr">
              <a:buNone/>
              <a:defRPr sz="5291"/>
            </a:lvl5pPr>
            <a:lvl6pPr marL="7559635" indent="0" algn="ctr">
              <a:buNone/>
              <a:defRPr sz="5291"/>
            </a:lvl6pPr>
            <a:lvl7pPr marL="9071562" indent="0" algn="ctr">
              <a:buNone/>
              <a:defRPr sz="5291"/>
            </a:lvl7pPr>
            <a:lvl8pPr marL="10583489" indent="0" algn="ctr">
              <a:buNone/>
              <a:defRPr sz="5291"/>
            </a:lvl8pPr>
            <a:lvl9pPr marL="12095416" indent="0" algn="ctr">
              <a:buNone/>
              <a:defRPr sz="5291"/>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E5E3AD-D20D-4252-821B-A53C007EDDDC}" type="datetimeFigureOut">
              <a:rPr lang="de-DE" smtClean="0"/>
              <a:t>16.07.2024</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7C4153A8-CD28-49C4-8DF4-5A89EF888536}" type="slidenum">
              <a:rPr lang="de-DE" smtClean="0"/>
              <a:t>‹#›</a:t>
            </a:fld>
            <a:endParaRPr lang="de-DE"/>
          </a:p>
        </p:txBody>
      </p:sp>
    </p:spTree>
    <p:extLst>
      <p:ext uri="{BB962C8B-B14F-4D97-AF65-F5344CB8AC3E}">
        <p14:creationId xmlns:p14="http://schemas.microsoft.com/office/powerpoint/2010/main" val="2832920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E5E3AD-D20D-4252-821B-A53C007EDDDC}" type="datetimeFigureOut">
              <a:rPr lang="de-DE" smtClean="0"/>
              <a:t>16.07.2024</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7C4153A8-CD28-49C4-8DF4-5A89EF888536}" type="slidenum">
              <a:rPr lang="de-DE" smtClean="0"/>
              <a:t>‹#›</a:t>
            </a:fld>
            <a:endParaRPr lang="de-DE"/>
          </a:p>
        </p:txBody>
      </p:sp>
    </p:spTree>
    <p:extLst>
      <p:ext uri="{BB962C8B-B14F-4D97-AF65-F5344CB8AC3E}">
        <p14:creationId xmlns:p14="http://schemas.microsoft.com/office/powerpoint/2010/main" val="3249606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2276960"/>
            <a:ext cx="3260110" cy="3624326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39457" y="2276960"/>
            <a:ext cx="9591337" cy="3624326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E5E3AD-D20D-4252-821B-A53C007EDDDC}" type="datetimeFigureOut">
              <a:rPr lang="de-DE" smtClean="0"/>
              <a:t>16.07.2024</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7C4153A8-CD28-49C4-8DF4-5A89EF888536}" type="slidenum">
              <a:rPr lang="de-DE" smtClean="0"/>
              <a:t>‹#›</a:t>
            </a:fld>
            <a:endParaRPr lang="de-DE"/>
          </a:p>
        </p:txBody>
      </p:sp>
    </p:spTree>
    <p:extLst>
      <p:ext uri="{BB962C8B-B14F-4D97-AF65-F5344CB8AC3E}">
        <p14:creationId xmlns:p14="http://schemas.microsoft.com/office/powerpoint/2010/main" val="42359957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E5E3AD-D20D-4252-821B-A53C007EDDDC}" type="datetimeFigureOut">
              <a:rPr lang="de-DE" smtClean="0"/>
              <a:t>16.07.2024</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7C4153A8-CD28-49C4-8DF4-5A89EF888536}" type="slidenum">
              <a:rPr lang="de-DE" smtClean="0"/>
              <a:t>‹#›</a:t>
            </a:fld>
            <a:endParaRPr lang="de-DE"/>
          </a:p>
        </p:txBody>
      </p:sp>
    </p:spTree>
    <p:extLst>
      <p:ext uri="{BB962C8B-B14F-4D97-AF65-F5344CB8AC3E}">
        <p14:creationId xmlns:p14="http://schemas.microsoft.com/office/powerpoint/2010/main" val="1308994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1582" y="10662127"/>
            <a:ext cx="13040439" cy="17789985"/>
          </a:xfrm>
        </p:spPr>
        <p:txBody>
          <a:bodyPr anchor="b"/>
          <a:lstStyle>
            <a:lvl1pPr>
              <a:defRPr sz="19841"/>
            </a:lvl1pPr>
          </a:lstStyle>
          <a:p>
            <a:r>
              <a:rPr lang="en-US"/>
              <a:t>Click to edit Master title style</a:t>
            </a:r>
            <a:endParaRPr lang="en-US" dirty="0"/>
          </a:p>
        </p:txBody>
      </p:sp>
      <p:sp>
        <p:nvSpPr>
          <p:cNvPr id="3" name="Text Placeholder 2"/>
          <p:cNvSpPr>
            <a:spLocks noGrp="1"/>
          </p:cNvSpPr>
          <p:nvPr>
            <p:ph type="body" idx="1"/>
          </p:nvPr>
        </p:nvSpPr>
        <p:spPr>
          <a:xfrm>
            <a:off x="1031582" y="28620412"/>
            <a:ext cx="13040439" cy="9355333"/>
          </a:xfrm>
        </p:spPr>
        <p:txBody>
          <a:bodyPr/>
          <a:lstStyle>
            <a:lvl1pPr marL="0" indent="0">
              <a:buNone/>
              <a:defRPr sz="7936">
                <a:solidFill>
                  <a:schemeClr val="tx1"/>
                </a:solidFill>
              </a:defRPr>
            </a:lvl1pPr>
            <a:lvl2pPr marL="1511927" indent="0">
              <a:buNone/>
              <a:defRPr sz="6614">
                <a:solidFill>
                  <a:schemeClr val="tx1">
                    <a:tint val="75000"/>
                  </a:schemeClr>
                </a:solidFill>
              </a:defRPr>
            </a:lvl2pPr>
            <a:lvl3pPr marL="3023854" indent="0">
              <a:buNone/>
              <a:defRPr sz="5953">
                <a:solidFill>
                  <a:schemeClr val="tx1">
                    <a:tint val="75000"/>
                  </a:schemeClr>
                </a:solidFill>
              </a:defRPr>
            </a:lvl3pPr>
            <a:lvl4pPr marL="4535781" indent="0">
              <a:buNone/>
              <a:defRPr sz="5291">
                <a:solidFill>
                  <a:schemeClr val="tx1">
                    <a:tint val="75000"/>
                  </a:schemeClr>
                </a:solidFill>
              </a:defRPr>
            </a:lvl4pPr>
            <a:lvl5pPr marL="6047708" indent="0">
              <a:buNone/>
              <a:defRPr sz="5291">
                <a:solidFill>
                  <a:schemeClr val="tx1">
                    <a:tint val="75000"/>
                  </a:schemeClr>
                </a:solidFill>
              </a:defRPr>
            </a:lvl5pPr>
            <a:lvl6pPr marL="7559635" indent="0">
              <a:buNone/>
              <a:defRPr sz="5291">
                <a:solidFill>
                  <a:schemeClr val="tx1">
                    <a:tint val="75000"/>
                  </a:schemeClr>
                </a:solidFill>
              </a:defRPr>
            </a:lvl6pPr>
            <a:lvl7pPr marL="9071562" indent="0">
              <a:buNone/>
              <a:defRPr sz="5291">
                <a:solidFill>
                  <a:schemeClr val="tx1">
                    <a:tint val="75000"/>
                  </a:schemeClr>
                </a:solidFill>
              </a:defRPr>
            </a:lvl7pPr>
            <a:lvl8pPr marL="10583489" indent="0">
              <a:buNone/>
              <a:defRPr sz="5291">
                <a:solidFill>
                  <a:schemeClr val="tx1">
                    <a:tint val="75000"/>
                  </a:schemeClr>
                </a:solidFill>
              </a:defRPr>
            </a:lvl8pPr>
            <a:lvl9pPr marL="12095416" indent="0">
              <a:buNone/>
              <a:defRPr sz="5291">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5E5E3AD-D20D-4252-821B-A53C007EDDDC}" type="datetimeFigureOut">
              <a:rPr lang="de-DE" smtClean="0"/>
              <a:t>16.07.2024</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7C4153A8-CD28-49C4-8DF4-5A89EF888536}" type="slidenum">
              <a:rPr lang="de-DE" smtClean="0"/>
              <a:t>‹#›</a:t>
            </a:fld>
            <a:endParaRPr lang="de-DE"/>
          </a:p>
        </p:txBody>
      </p:sp>
    </p:spTree>
    <p:extLst>
      <p:ext uri="{BB962C8B-B14F-4D97-AF65-F5344CB8AC3E}">
        <p14:creationId xmlns:p14="http://schemas.microsoft.com/office/powerpoint/2010/main" val="2838048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39456" y="11384801"/>
            <a:ext cx="6425724" cy="2713542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54171" y="11384801"/>
            <a:ext cx="6425724" cy="2713542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E5E3AD-D20D-4252-821B-A53C007EDDDC}" type="datetimeFigureOut">
              <a:rPr lang="de-DE" smtClean="0"/>
              <a:t>16.07.2024</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7C4153A8-CD28-49C4-8DF4-5A89EF888536}" type="slidenum">
              <a:rPr lang="de-DE" smtClean="0"/>
              <a:t>‹#›</a:t>
            </a:fld>
            <a:endParaRPr lang="de-DE"/>
          </a:p>
        </p:txBody>
      </p:sp>
    </p:spTree>
    <p:extLst>
      <p:ext uri="{BB962C8B-B14F-4D97-AF65-F5344CB8AC3E}">
        <p14:creationId xmlns:p14="http://schemas.microsoft.com/office/powerpoint/2010/main" val="26081125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1425" y="2276970"/>
            <a:ext cx="13040439" cy="82663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41426" y="10483920"/>
            <a:ext cx="6396193" cy="5138006"/>
          </a:xfrm>
        </p:spPr>
        <p:txBody>
          <a:bodyPr anchor="b"/>
          <a:lstStyle>
            <a:lvl1pPr marL="0" indent="0">
              <a:buNone/>
              <a:defRPr sz="7936" b="1"/>
            </a:lvl1pPr>
            <a:lvl2pPr marL="1511927" indent="0">
              <a:buNone/>
              <a:defRPr sz="6614" b="1"/>
            </a:lvl2pPr>
            <a:lvl3pPr marL="3023854" indent="0">
              <a:buNone/>
              <a:defRPr sz="5953" b="1"/>
            </a:lvl3pPr>
            <a:lvl4pPr marL="4535781" indent="0">
              <a:buNone/>
              <a:defRPr sz="5291" b="1"/>
            </a:lvl4pPr>
            <a:lvl5pPr marL="6047708" indent="0">
              <a:buNone/>
              <a:defRPr sz="5291" b="1"/>
            </a:lvl5pPr>
            <a:lvl6pPr marL="7559635" indent="0">
              <a:buNone/>
              <a:defRPr sz="5291" b="1"/>
            </a:lvl6pPr>
            <a:lvl7pPr marL="9071562" indent="0">
              <a:buNone/>
              <a:defRPr sz="5291" b="1"/>
            </a:lvl7pPr>
            <a:lvl8pPr marL="10583489" indent="0">
              <a:buNone/>
              <a:defRPr sz="5291" b="1"/>
            </a:lvl8pPr>
            <a:lvl9pPr marL="12095416" indent="0">
              <a:buNone/>
              <a:defRPr sz="5291" b="1"/>
            </a:lvl9pPr>
          </a:lstStyle>
          <a:p>
            <a:pPr lvl="0"/>
            <a:r>
              <a:rPr lang="en-US"/>
              <a:t>Edit Master text styles</a:t>
            </a:r>
          </a:p>
        </p:txBody>
      </p:sp>
      <p:sp>
        <p:nvSpPr>
          <p:cNvPr id="4" name="Content Placeholder 3"/>
          <p:cNvSpPr>
            <a:spLocks noGrp="1"/>
          </p:cNvSpPr>
          <p:nvPr>
            <p:ph sz="half" idx="2"/>
          </p:nvPr>
        </p:nvSpPr>
        <p:spPr>
          <a:xfrm>
            <a:off x="1041426" y="15621927"/>
            <a:ext cx="6396193" cy="22977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54172" y="10483920"/>
            <a:ext cx="6427693" cy="5138006"/>
          </a:xfrm>
        </p:spPr>
        <p:txBody>
          <a:bodyPr anchor="b"/>
          <a:lstStyle>
            <a:lvl1pPr marL="0" indent="0">
              <a:buNone/>
              <a:defRPr sz="7936" b="1"/>
            </a:lvl1pPr>
            <a:lvl2pPr marL="1511927" indent="0">
              <a:buNone/>
              <a:defRPr sz="6614" b="1"/>
            </a:lvl2pPr>
            <a:lvl3pPr marL="3023854" indent="0">
              <a:buNone/>
              <a:defRPr sz="5953" b="1"/>
            </a:lvl3pPr>
            <a:lvl4pPr marL="4535781" indent="0">
              <a:buNone/>
              <a:defRPr sz="5291" b="1"/>
            </a:lvl4pPr>
            <a:lvl5pPr marL="6047708" indent="0">
              <a:buNone/>
              <a:defRPr sz="5291" b="1"/>
            </a:lvl5pPr>
            <a:lvl6pPr marL="7559635" indent="0">
              <a:buNone/>
              <a:defRPr sz="5291" b="1"/>
            </a:lvl6pPr>
            <a:lvl7pPr marL="9071562" indent="0">
              <a:buNone/>
              <a:defRPr sz="5291" b="1"/>
            </a:lvl7pPr>
            <a:lvl8pPr marL="10583489" indent="0">
              <a:buNone/>
              <a:defRPr sz="5291" b="1"/>
            </a:lvl8pPr>
            <a:lvl9pPr marL="12095416" indent="0">
              <a:buNone/>
              <a:defRPr sz="5291" b="1"/>
            </a:lvl9pPr>
          </a:lstStyle>
          <a:p>
            <a:pPr lvl="0"/>
            <a:r>
              <a:rPr lang="en-US"/>
              <a:t>Edit Master text styles</a:t>
            </a:r>
          </a:p>
        </p:txBody>
      </p:sp>
      <p:sp>
        <p:nvSpPr>
          <p:cNvPr id="6" name="Content Placeholder 5"/>
          <p:cNvSpPr>
            <a:spLocks noGrp="1"/>
          </p:cNvSpPr>
          <p:nvPr>
            <p:ph sz="quarter" idx="4"/>
          </p:nvPr>
        </p:nvSpPr>
        <p:spPr>
          <a:xfrm>
            <a:off x="7654172" y="15621927"/>
            <a:ext cx="6427693" cy="22977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E5E3AD-D20D-4252-821B-A53C007EDDDC}" type="datetimeFigureOut">
              <a:rPr lang="de-DE" smtClean="0"/>
              <a:t>16.07.2024</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7C4153A8-CD28-49C4-8DF4-5A89EF888536}" type="slidenum">
              <a:rPr lang="de-DE" smtClean="0"/>
              <a:t>‹#›</a:t>
            </a:fld>
            <a:endParaRPr lang="de-DE"/>
          </a:p>
        </p:txBody>
      </p:sp>
    </p:spTree>
    <p:extLst>
      <p:ext uri="{BB962C8B-B14F-4D97-AF65-F5344CB8AC3E}">
        <p14:creationId xmlns:p14="http://schemas.microsoft.com/office/powerpoint/2010/main" val="1928613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E5E3AD-D20D-4252-821B-A53C007EDDDC}" type="datetimeFigureOut">
              <a:rPr lang="de-DE" smtClean="0"/>
              <a:t>16.07.2024</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7C4153A8-CD28-49C4-8DF4-5A89EF888536}" type="slidenum">
              <a:rPr lang="de-DE" smtClean="0"/>
              <a:t>‹#›</a:t>
            </a:fld>
            <a:endParaRPr lang="de-DE"/>
          </a:p>
        </p:txBody>
      </p:sp>
    </p:spTree>
    <p:extLst>
      <p:ext uri="{BB962C8B-B14F-4D97-AF65-F5344CB8AC3E}">
        <p14:creationId xmlns:p14="http://schemas.microsoft.com/office/powerpoint/2010/main" val="2560719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E5E3AD-D20D-4252-821B-A53C007EDDDC}" type="datetimeFigureOut">
              <a:rPr lang="de-DE" smtClean="0"/>
              <a:t>16.07.2024</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7C4153A8-CD28-49C4-8DF4-5A89EF888536}" type="slidenum">
              <a:rPr lang="de-DE" smtClean="0"/>
              <a:t>‹#›</a:t>
            </a:fld>
            <a:endParaRPr lang="de-DE"/>
          </a:p>
        </p:txBody>
      </p:sp>
    </p:spTree>
    <p:extLst>
      <p:ext uri="{BB962C8B-B14F-4D97-AF65-F5344CB8AC3E}">
        <p14:creationId xmlns:p14="http://schemas.microsoft.com/office/powerpoint/2010/main" val="2341249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4" y="2851151"/>
            <a:ext cx="4876384" cy="9979025"/>
          </a:xfrm>
        </p:spPr>
        <p:txBody>
          <a:bodyPr anchor="b"/>
          <a:lstStyle>
            <a:lvl1pPr>
              <a:defRPr sz="10582"/>
            </a:lvl1pPr>
          </a:lstStyle>
          <a:p>
            <a:r>
              <a:rPr lang="en-US"/>
              <a:t>Click to edit Master title style</a:t>
            </a:r>
            <a:endParaRPr lang="en-US" dirty="0"/>
          </a:p>
        </p:txBody>
      </p:sp>
      <p:sp>
        <p:nvSpPr>
          <p:cNvPr id="3" name="Content Placeholder 2"/>
          <p:cNvSpPr>
            <a:spLocks noGrp="1"/>
          </p:cNvSpPr>
          <p:nvPr>
            <p:ph idx="1"/>
          </p:nvPr>
        </p:nvSpPr>
        <p:spPr>
          <a:xfrm>
            <a:off x="6427693" y="6157703"/>
            <a:ext cx="7654171" cy="30392467"/>
          </a:xfrm>
        </p:spPr>
        <p:txBody>
          <a:bodyPr/>
          <a:lstStyle>
            <a:lvl1pPr>
              <a:defRPr sz="10582"/>
            </a:lvl1pPr>
            <a:lvl2pPr>
              <a:defRPr sz="9260"/>
            </a:lvl2pPr>
            <a:lvl3pPr>
              <a:defRPr sz="7936"/>
            </a:lvl3pPr>
            <a:lvl4pPr>
              <a:defRPr sz="6614"/>
            </a:lvl4pPr>
            <a:lvl5pPr>
              <a:defRPr sz="6614"/>
            </a:lvl5pPr>
            <a:lvl6pPr>
              <a:defRPr sz="6614"/>
            </a:lvl6pPr>
            <a:lvl7pPr>
              <a:defRPr sz="6614"/>
            </a:lvl7pPr>
            <a:lvl8pPr>
              <a:defRPr sz="6614"/>
            </a:lvl8pPr>
            <a:lvl9pPr>
              <a:defRPr sz="6614"/>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41424" y="12830175"/>
            <a:ext cx="4876384" cy="23769487"/>
          </a:xfrm>
        </p:spPr>
        <p:txBody>
          <a:bodyPr/>
          <a:lstStyle>
            <a:lvl1pPr marL="0" indent="0">
              <a:buNone/>
              <a:defRPr sz="5291"/>
            </a:lvl1pPr>
            <a:lvl2pPr marL="1511927" indent="0">
              <a:buNone/>
              <a:defRPr sz="4629"/>
            </a:lvl2pPr>
            <a:lvl3pPr marL="3023854" indent="0">
              <a:buNone/>
              <a:defRPr sz="3968"/>
            </a:lvl3pPr>
            <a:lvl4pPr marL="4535781" indent="0">
              <a:buNone/>
              <a:defRPr sz="3307"/>
            </a:lvl4pPr>
            <a:lvl5pPr marL="6047708" indent="0">
              <a:buNone/>
              <a:defRPr sz="3307"/>
            </a:lvl5pPr>
            <a:lvl6pPr marL="7559635" indent="0">
              <a:buNone/>
              <a:defRPr sz="3307"/>
            </a:lvl6pPr>
            <a:lvl7pPr marL="9071562" indent="0">
              <a:buNone/>
              <a:defRPr sz="3307"/>
            </a:lvl7pPr>
            <a:lvl8pPr marL="10583489" indent="0">
              <a:buNone/>
              <a:defRPr sz="3307"/>
            </a:lvl8pPr>
            <a:lvl9pPr marL="12095416" indent="0">
              <a:buNone/>
              <a:defRPr sz="3307"/>
            </a:lvl9pPr>
          </a:lstStyle>
          <a:p>
            <a:pPr lvl="0"/>
            <a:r>
              <a:rPr lang="en-US"/>
              <a:t>Edit Master text styles</a:t>
            </a:r>
          </a:p>
        </p:txBody>
      </p:sp>
      <p:sp>
        <p:nvSpPr>
          <p:cNvPr id="5" name="Date Placeholder 4"/>
          <p:cNvSpPr>
            <a:spLocks noGrp="1"/>
          </p:cNvSpPr>
          <p:nvPr>
            <p:ph type="dt" sz="half" idx="10"/>
          </p:nvPr>
        </p:nvSpPr>
        <p:spPr/>
        <p:txBody>
          <a:bodyPr/>
          <a:lstStyle/>
          <a:p>
            <a:fld id="{05E5E3AD-D20D-4252-821B-A53C007EDDDC}" type="datetimeFigureOut">
              <a:rPr lang="de-DE" smtClean="0"/>
              <a:t>16.07.2024</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7C4153A8-CD28-49C4-8DF4-5A89EF888536}" type="slidenum">
              <a:rPr lang="de-DE" smtClean="0"/>
              <a:t>‹#›</a:t>
            </a:fld>
            <a:endParaRPr lang="de-DE"/>
          </a:p>
        </p:txBody>
      </p:sp>
    </p:spTree>
    <p:extLst>
      <p:ext uri="{BB962C8B-B14F-4D97-AF65-F5344CB8AC3E}">
        <p14:creationId xmlns:p14="http://schemas.microsoft.com/office/powerpoint/2010/main" val="2555871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4" y="2851151"/>
            <a:ext cx="4876384" cy="9979025"/>
          </a:xfrm>
        </p:spPr>
        <p:txBody>
          <a:bodyPr anchor="b"/>
          <a:lstStyle>
            <a:lvl1pPr>
              <a:defRPr sz="10582"/>
            </a:lvl1pPr>
          </a:lstStyle>
          <a:p>
            <a:r>
              <a:rPr lang="en-US"/>
              <a:t>Click to edit Master title style</a:t>
            </a:r>
            <a:endParaRPr lang="en-US" dirty="0"/>
          </a:p>
        </p:txBody>
      </p:sp>
      <p:sp>
        <p:nvSpPr>
          <p:cNvPr id="3" name="Picture Placeholder 2"/>
          <p:cNvSpPr>
            <a:spLocks noGrp="1" noChangeAspect="1"/>
          </p:cNvSpPr>
          <p:nvPr>
            <p:ph type="pic" idx="1"/>
          </p:nvPr>
        </p:nvSpPr>
        <p:spPr>
          <a:xfrm>
            <a:off x="6427693" y="6157703"/>
            <a:ext cx="7654171" cy="30392467"/>
          </a:xfrm>
        </p:spPr>
        <p:txBody>
          <a:bodyPr anchor="t"/>
          <a:lstStyle>
            <a:lvl1pPr marL="0" indent="0">
              <a:buNone/>
              <a:defRPr sz="10582"/>
            </a:lvl1pPr>
            <a:lvl2pPr marL="1511927" indent="0">
              <a:buNone/>
              <a:defRPr sz="9260"/>
            </a:lvl2pPr>
            <a:lvl3pPr marL="3023854" indent="0">
              <a:buNone/>
              <a:defRPr sz="7936"/>
            </a:lvl3pPr>
            <a:lvl4pPr marL="4535781" indent="0">
              <a:buNone/>
              <a:defRPr sz="6614"/>
            </a:lvl4pPr>
            <a:lvl5pPr marL="6047708" indent="0">
              <a:buNone/>
              <a:defRPr sz="6614"/>
            </a:lvl5pPr>
            <a:lvl6pPr marL="7559635" indent="0">
              <a:buNone/>
              <a:defRPr sz="6614"/>
            </a:lvl6pPr>
            <a:lvl7pPr marL="9071562" indent="0">
              <a:buNone/>
              <a:defRPr sz="6614"/>
            </a:lvl7pPr>
            <a:lvl8pPr marL="10583489" indent="0">
              <a:buNone/>
              <a:defRPr sz="6614"/>
            </a:lvl8pPr>
            <a:lvl9pPr marL="12095416" indent="0">
              <a:buNone/>
              <a:defRPr sz="6614"/>
            </a:lvl9pPr>
          </a:lstStyle>
          <a:p>
            <a:r>
              <a:rPr lang="en-US"/>
              <a:t>Click icon to add picture</a:t>
            </a:r>
            <a:endParaRPr lang="en-US" dirty="0"/>
          </a:p>
        </p:txBody>
      </p:sp>
      <p:sp>
        <p:nvSpPr>
          <p:cNvPr id="4" name="Text Placeholder 3"/>
          <p:cNvSpPr>
            <a:spLocks noGrp="1"/>
          </p:cNvSpPr>
          <p:nvPr>
            <p:ph type="body" sz="half" idx="2"/>
          </p:nvPr>
        </p:nvSpPr>
        <p:spPr>
          <a:xfrm>
            <a:off x="1041424" y="12830175"/>
            <a:ext cx="4876384" cy="23769487"/>
          </a:xfrm>
        </p:spPr>
        <p:txBody>
          <a:bodyPr/>
          <a:lstStyle>
            <a:lvl1pPr marL="0" indent="0">
              <a:buNone/>
              <a:defRPr sz="5291"/>
            </a:lvl1pPr>
            <a:lvl2pPr marL="1511927" indent="0">
              <a:buNone/>
              <a:defRPr sz="4629"/>
            </a:lvl2pPr>
            <a:lvl3pPr marL="3023854" indent="0">
              <a:buNone/>
              <a:defRPr sz="3968"/>
            </a:lvl3pPr>
            <a:lvl4pPr marL="4535781" indent="0">
              <a:buNone/>
              <a:defRPr sz="3307"/>
            </a:lvl4pPr>
            <a:lvl5pPr marL="6047708" indent="0">
              <a:buNone/>
              <a:defRPr sz="3307"/>
            </a:lvl5pPr>
            <a:lvl6pPr marL="7559635" indent="0">
              <a:buNone/>
              <a:defRPr sz="3307"/>
            </a:lvl6pPr>
            <a:lvl7pPr marL="9071562" indent="0">
              <a:buNone/>
              <a:defRPr sz="3307"/>
            </a:lvl7pPr>
            <a:lvl8pPr marL="10583489" indent="0">
              <a:buNone/>
              <a:defRPr sz="3307"/>
            </a:lvl8pPr>
            <a:lvl9pPr marL="12095416" indent="0">
              <a:buNone/>
              <a:defRPr sz="3307"/>
            </a:lvl9pPr>
          </a:lstStyle>
          <a:p>
            <a:pPr lvl="0"/>
            <a:r>
              <a:rPr lang="en-US"/>
              <a:t>Edit Master text styles</a:t>
            </a:r>
          </a:p>
        </p:txBody>
      </p:sp>
      <p:sp>
        <p:nvSpPr>
          <p:cNvPr id="5" name="Date Placeholder 4"/>
          <p:cNvSpPr>
            <a:spLocks noGrp="1"/>
          </p:cNvSpPr>
          <p:nvPr>
            <p:ph type="dt" sz="half" idx="10"/>
          </p:nvPr>
        </p:nvSpPr>
        <p:spPr/>
        <p:txBody>
          <a:bodyPr/>
          <a:lstStyle/>
          <a:p>
            <a:fld id="{05E5E3AD-D20D-4252-821B-A53C007EDDDC}" type="datetimeFigureOut">
              <a:rPr lang="de-DE" smtClean="0"/>
              <a:t>16.07.2024</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7C4153A8-CD28-49C4-8DF4-5A89EF888536}" type="slidenum">
              <a:rPr lang="de-DE" smtClean="0"/>
              <a:t>‹#›</a:t>
            </a:fld>
            <a:endParaRPr lang="de-DE"/>
          </a:p>
        </p:txBody>
      </p:sp>
    </p:spTree>
    <p:extLst>
      <p:ext uri="{BB962C8B-B14F-4D97-AF65-F5344CB8AC3E}">
        <p14:creationId xmlns:p14="http://schemas.microsoft.com/office/powerpoint/2010/main" val="1710844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2276970"/>
            <a:ext cx="13040439" cy="82663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39456" y="11384801"/>
            <a:ext cx="13040439" cy="2713542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9456" y="39638914"/>
            <a:ext cx="3401854" cy="2276960"/>
          </a:xfrm>
          <a:prstGeom prst="rect">
            <a:avLst/>
          </a:prstGeom>
        </p:spPr>
        <p:txBody>
          <a:bodyPr vert="horz" lIns="91440" tIns="45720" rIns="91440" bIns="45720" rtlCol="0" anchor="ctr"/>
          <a:lstStyle>
            <a:lvl1pPr algn="l">
              <a:defRPr sz="3968">
                <a:solidFill>
                  <a:schemeClr val="tx1">
                    <a:tint val="75000"/>
                  </a:schemeClr>
                </a:solidFill>
              </a:defRPr>
            </a:lvl1pPr>
          </a:lstStyle>
          <a:p>
            <a:fld id="{05E5E3AD-D20D-4252-821B-A53C007EDDDC}" type="datetimeFigureOut">
              <a:rPr lang="de-DE" smtClean="0"/>
              <a:t>16.07.2024</a:t>
            </a:fld>
            <a:endParaRPr lang="de-DE"/>
          </a:p>
        </p:txBody>
      </p:sp>
      <p:sp>
        <p:nvSpPr>
          <p:cNvPr id="5" name="Footer Placeholder 4"/>
          <p:cNvSpPr>
            <a:spLocks noGrp="1"/>
          </p:cNvSpPr>
          <p:nvPr>
            <p:ph type="ftr" sz="quarter" idx="3"/>
          </p:nvPr>
        </p:nvSpPr>
        <p:spPr>
          <a:xfrm>
            <a:off x="5008285" y="39638914"/>
            <a:ext cx="5102781" cy="2276960"/>
          </a:xfrm>
          <a:prstGeom prst="rect">
            <a:avLst/>
          </a:prstGeom>
        </p:spPr>
        <p:txBody>
          <a:bodyPr vert="horz" lIns="91440" tIns="45720" rIns="91440" bIns="45720" rtlCol="0" anchor="ctr"/>
          <a:lstStyle>
            <a:lvl1pPr algn="ctr">
              <a:defRPr sz="3968">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10678041" y="39638914"/>
            <a:ext cx="3401854" cy="2276960"/>
          </a:xfrm>
          <a:prstGeom prst="rect">
            <a:avLst/>
          </a:prstGeom>
        </p:spPr>
        <p:txBody>
          <a:bodyPr vert="horz" lIns="91440" tIns="45720" rIns="91440" bIns="45720" rtlCol="0" anchor="ctr"/>
          <a:lstStyle>
            <a:lvl1pPr algn="r">
              <a:defRPr sz="3968">
                <a:solidFill>
                  <a:schemeClr val="tx1">
                    <a:tint val="75000"/>
                  </a:schemeClr>
                </a:solidFill>
              </a:defRPr>
            </a:lvl1pPr>
          </a:lstStyle>
          <a:p>
            <a:fld id="{7C4153A8-CD28-49C4-8DF4-5A89EF888536}" type="slidenum">
              <a:rPr lang="de-DE" smtClean="0"/>
              <a:t>‹#›</a:t>
            </a:fld>
            <a:endParaRPr lang="de-DE"/>
          </a:p>
        </p:txBody>
      </p:sp>
    </p:spTree>
    <p:extLst>
      <p:ext uri="{BB962C8B-B14F-4D97-AF65-F5344CB8AC3E}">
        <p14:creationId xmlns:p14="http://schemas.microsoft.com/office/powerpoint/2010/main" val="8848900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3854" rtl="0" eaLnBrk="1" latinLnBrk="0" hangingPunct="1">
        <a:lnSpc>
          <a:spcPct val="90000"/>
        </a:lnSpc>
        <a:spcBef>
          <a:spcPct val="0"/>
        </a:spcBef>
        <a:buNone/>
        <a:defRPr sz="14551" kern="1200">
          <a:solidFill>
            <a:schemeClr val="tx1"/>
          </a:solidFill>
          <a:latin typeface="+mj-lt"/>
          <a:ea typeface="+mj-ea"/>
          <a:cs typeface="+mj-cs"/>
        </a:defRPr>
      </a:lvl1pPr>
    </p:titleStyle>
    <p:bodyStyle>
      <a:lvl1pPr marL="755964" indent="-755964" algn="l" defTabSz="3023854" rtl="0" eaLnBrk="1" latinLnBrk="0" hangingPunct="1">
        <a:lnSpc>
          <a:spcPct val="90000"/>
        </a:lnSpc>
        <a:spcBef>
          <a:spcPts val="3307"/>
        </a:spcBef>
        <a:buFont typeface="Arial" panose="020B0604020202020204" pitchFamily="34" charset="0"/>
        <a:buChar char="•"/>
        <a:defRPr sz="9260" kern="1200">
          <a:solidFill>
            <a:schemeClr val="tx1"/>
          </a:solidFill>
          <a:latin typeface="+mn-lt"/>
          <a:ea typeface="+mn-ea"/>
          <a:cs typeface="+mn-cs"/>
        </a:defRPr>
      </a:lvl1pPr>
      <a:lvl2pPr marL="2267890" indent="-755964" algn="l" defTabSz="3023854" rtl="0" eaLnBrk="1" latinLnBrk="0" hangingPunct="1">
        <a:lnSpc>
          <a:spcPct val="90000"/>
        </a:lnSpc>
        <a:spcBef>
          <a:spcPts val="1653"/>
        </a:spcBef>
        <a:buFont typeface="Arial" panose="020B0604020202020204" pitchFamily="34" charset="0"/>
        <a:buChar char="•"/>
        <a:defRPr sz="7936" kern="1200">
          <a:solidFill>
            <a:schemeClr val="tx1"/>
          </a:solidFill>
          <a:latin typeface="+mn-lt"/>
          <a:ea typeface="+mn-ea"/>
          <a:cs typeface="+mn-cs"/>
        </a:defRPr>
      </a:lvl2pPr>
      <a:lvl3pPr marL="3779818" indent="-755964" algn="l" defTabSz="3023854" rtl="0" eaLnBrk="1" latinLnBrk="0" hangingPunct="1">
        <a:lnSpc>
          <a:spcPct val="90000"/>
        </a:lnSpc>
        <a:spcBef>
          <a:spcPts val="1653"/>
        </a:spcBef>
        <a:buFont typeface="Arial" panose="020B0604020202020204" pitchFamily="34" charset="0"/>
        <a:buChar char="•"/>
        <a:defRPr sz="6614" kern="1200">
          <a:solidFill>
            <a:schemeClr val="tx1"/>
          </a:solidFill>
          <a:latin typeface="+mn-lt"/>
          <a:ea typeface="+mn-ea"/>
          <a:cs typeface="+mn-cs"/>
        </a:defRPr>
      </a:lvl3pPr>
      <a:lvl4pPr marL="5291744" indent="-755964" algn="l" defTabSz="3023854" rtl="0" eaLnBrk="1" latinLnBrk="0" hangingPunct="1">
        <a:lnSpc>
          <a:spcPct val="90000"/>
        </a:lnSpc>
        <a:spcBef>
          <a:spcPts val="1653"/>
        </a:spcBef>
        <a:buFont typeface="Arial" panose="020B0604020202020204" pitchFamily="34" charset="0"/>
        <a:buChar char="•"/>
        <a:defRPr sz="5953" kern="1200">
          <a:solidFill>
            <a:schemeClr val="tx1"/>
          </a:solidFill>
          <a:latin typeface="+mn-lt"/>
          <a:ea typeface="+mn-ea"/>
          <a:cs typeface="+mn-cs"/>
        </a:defRPr>
      </a:lvl4pPr>
      <a:lvl5pPr marL="6803672" indent="-755964" algn="l" defTabSz="3023854" rtl="0" eaLnBrk="1" latinLnBrk="0" hangingPunct="1">
        <a:lnSpc>
          <a:spcPct val="90000"/>
        </a:lnSpc>
        <a:spcBef>
          <a:spcPts val="1653"/>
        </a:spcBef>
        <a:buFont typeface="Arial" panose="020B0604020202020204" pitchFamily="34" charset="0"/>
        <a:buChar char="•"/>
        <a:defRPr sz="5953" kern="1200">
          <a:solidFill>
            <a:schemeClr val="tx1"/>
          </a:solidFill>
          <a:latin typeface="+mn-lt"/>
          <a:ea typeface="+mn-ea"/>
          <a:cs typeface="+mn-cs"/>
        </a:defRPr>
      </a:lvl5pPr>
      <a:lvl6pPr marL="8315598" indent="-755964" algn="l" defTabSz="3023854" rtl="0" eaLnBrk="1" latinLnBrk="0" hangingPunct="1">
        <a:lnSpc>
          <a:spcPct val="90000"/>
        </a:lnSpc>
        <a:spcBef>
          <a:spcPts val="1653"/>
        </a:spcBef>
        <a:buFont typeface="Arial" panose="020B0604020202020204" pitchFamily="34" charset="0"/>
        <a:buChar char="•"/>
        <a:defRPr sz="5953" kern="1200">
          <a:solidFill>
            <a:schemeClr val="tx1"/>
          </a:solidFill>
          <a:latin typeface="+mn-lt"/>
          <a:ea typeface="+mn-ea"/>
          <a:cs typeface="+mn-cs"/>
        </a:defRPr>
      </a:lvl6pPr>
      <a:lvl7pPr marL="9827526" indent="-755964" algn="l" defTabSz="3023854" rtl="0" eaLnBrk="1" latinLnBrk="0" hangingPunct="1">
        <a:lnSpc>
          <a:spcPct val="90000"/>
        </a:lnSpc>
        <a:spcBef>
          <a:spcPts val="1653"/>
        </a:spcBef>
        <a:buFont typeface="Arial" panose="020B0604020202020204" pitchFamily="34" charset="0"/>
        <a:buChar char="•"/>
        <a:defRPr sz="5953" kern="1200">
          <a:solidFill>
            <a:schemeClr val="tx1"/>
          </a:solidFill>
          <a:latin typeface="+mn-lt"/>
          <a:ea typeface="+mn-ea"/>
          <a:cs typeface="+mn-cs"/>
        </a:defRPr>
      </a:lvl7pPr>
      <a:lvl8pPr marL="11339452" indent="-755964" algn="l" defTabSz="3023854" rtl="0" eaLnBrk="1" latinLnBrk="0" hangingPunct="1">
        <a:lnSpc>
          <a:spcPct val="90000"/>
        </a:lnSpc>
        <a:spcBef>
          <a:spcPts val="1653"/>
        </a:spcBef>
        <a:buFont typeface="Arial" panose="020B0604020202020204" pitchFamily="34" charset="0"/>
        <a:buChar char="•"/>
        <a:defRPr sz="5953" kern="1200">
          <a:solidFill>
            <a:schemeClr val="tx1"/>
          </a:solidFill>
          <a:latin typeface="+mn-lt"/>
          <a:ea typeface="+mn-ea"/>
          <a:cs typeface="+mn-cs"/>
        </a:defRPr>
      </a:lvl8pPr>
      <a:lvl9pPr marL="12851380" indent="-755964" algn="l" defTabSz="3023854" rtl="0" eaLnBrk="1" latinLnBrk="0" hangingPunct="1">
        <a:lnSpc>
          <a:spcPct val="90000"/>
        </a:lnSpc>
        <a:spcBef>
          <a:spcPts val="1653"/>
        </a:spcBef>
        <a:buFont typeface="Arial" panose="020B0604020202020204" pitchFamily="34" charset="0"/>
        <a:buChar char="•"/>
        <a:defRPr sz="5953" kern="1200">
          <a:solidFill>
            <a:schemeClr val="tx1"/>
          </a:solidFill>
          <a:latin typeface="+mn-lt"/>
          <a:ea typeface="+mn-ea"/>
          <a:cs typeface="+mn-cs"/>
        </a:defRPr>
      </a:lvl9pPr>
    </p:bodyStyle>
    <p:otherStyle>
      <a:defPPr>
        <a:defRPr lang="en-US"/>
      </a:defPPr>
      <a:lvl1pPr marL="0" algn="l" defTabSz="3023854" rtl="0" eaLnBrk="1" latinLnBrk="0" hangingPunct="1">
        <a:defRPr sz="5953" kern="1200">
          <a:solidFill>
            <a:schemeClr val="tx1"/>
          </a:solidFill>
          <a:latin typeface="+mn-lt"/>
          <a:ea typeface="+mn-ea"/>
          <a:cs typeface="+mn-cs"/>
        </a:defRPr>
      </a:lvl1pPr>
      <a:lvl2pPr marL="1511927" algn="l" defTabSz="3023854" rtl="0" eaLnBrk="1" latinLnBrk="0" hangingPunct="1">
        <a:defRPr sz="5953" kern="1200">
          <a:solidFill>
            <a:schemeClr val="tx1"/>
          </a:solidFill>
          <a:latin typeface="+mn-lt"/>
          <a:ea typeface="+mn-ea"/>
          <a:cs typeface="+mn-cs"/>
        </a:defRPr>
      </a:lvl2pPr>
      <a:lvl3pPr marL="3023854" algn="l" defTabSz="3023854" rtl="0" eaLnBrk="1" latinLnBrk="0" hangingPunct="1">
        <a:defRPr sz="5953" kern="1200">
          <a:solidFill>
            <a:schemeClr val="tx1"/>
          </a:solidFill>
          <a:latin typeface="+mn-lt"/>
          <a:ea typeface="+mn-ea"/>
          <a:cs typeface="+mn-cs"/>
        </a:defRPr>
      </a:lvl3pPr>
      <a:lvl4pPr marL="4535781" algn="l" defTabSz="3023854" rtl="0" eaLnBrk="1" latinLnBrk="0" hangingPunct="1">
        <a:defRPr sz="5953" kern="1200">
          <a:solidFill>
            <a:schemeClr val="tx1"/>
          </a:solidFill>
          <a:latin typeface="+mn-lt"/>
          <a:ea typeface="+mn-ea"/>
          <a:cs typeface="+mn-cs"/>
        </a:defRPr>
      </a:lvl4pPr>
      <a:lvl5pPr marL="6047708" algn="l" defTabSz="3023854" rtl="0" eaLnBrk="1" latinLnBrk="0" hangingPunct="1">
        <a:defRPr sz="5953" kern="1200">
          <a:solidFill>
            <a:schemeClr val="tx1"/>
          </a:solidFill>
          <a:latin typeface="+mn-lt"/>
          <a:ea typeface="+mn-ea"/>
          <a:cs typeface="+mn-cs"/>
        </a:defRPr>
      </a:lvl5pPr>
      <a:lvl6pPr marL="7559635" algn="l" defTabSz="3023854" rtl="0" eaLnBrk="1" latinLnBrk="0" hangingPunct="1">
        <a:defRPr sz="5953" kern="1200">
          <a:solidFill>
            <a:schemeClr val="tx1"/>
          </a:solidFill>
          <a:latin typeface="+mn-lt"/>
          <a:ea typeface="+mn-ea"/>
          <a:cs typeface="+mn-cs"/>
        </a:defRPr>
      </a:lvl6pPr>
      <a:lvl7pPr marL="9071562" algn="l" defTabSz="3023854" rtl="0" eaLnBrk="1" latinLnBrk="0" hangingPunct="1">
        <a:defRPr sz="5953" kern="1200">
          <a:solidFill>
            <a:schemeClr val="tx1"/>
          </a:solidFill>
          <a:latin typeface="+mn-lt"/>
          <a:ea typeface="+mn-ea"/>
          <a:cs typeface="+mn-cs"/>
        </a:defRPr>
      </a:lvl7pPr>
      <a:lvl8pPr marL="10583489" algn="l" defTabSz="3023854" rtl="0" eaLnBrk="1" latinLnBrk="0" hangingPunct="1">
        <a:defRPr sz="5953" kern="1200">
          <a:solidFill>
            <a:schemeClr val="tx1"/>
          </a:solidFill>
          <a:latin typeface="+mn-lt"/>
          <a:ea typeface="+mn-ea"/>
          <a:cs typeface="+mn-cs"/>
        </a:defRPr>
      </a:lvl8pPr>
      <a:lvl9pPr marL="12095416" algn="l" defTabSz="3023854" rtl="0" eaLnBrk="1" latinLnBrk="0" hangingPunct="1">
        <a:defRPr sz="595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91228" y="12519603"/>
            <a:ext cx="14241441" cy="4616648"/>
          </a:xfrm>
          <a:prstGeom prst="rect">
            <a:avLst/>
          </a:prstGeom>
          <a:noFill/>
        </p:spPr>
        <p:txBody>
          <a:bodyPr wrap="square" rtlCol="0">
            <a:spAutoFit/>
          </a:bodyPr>
          <a:lstStyle/>
          <a:p>
            <a:r>
              <a:rPr lang="de-DE" sz="5400" b="1" dirty="0">
                <a:latin typeface="+mj-lt"/>
              </a:rPr>
              <a:t>Introduction</a:t>
            </a:r>
            <a:r>
              <a:rPr lang="de-DE" sz="4000" dirty="0">
                <a:latin typeface="+mj-lt"/>
              </a:rPr>
              <a:t> </a:t>
            </a:r>
            <a:endParaRPr lang="de-DE" sz="2800" dirty="0">
              <a:latin typeface="+mj-lt"/>
            </a:endParaRPr>
          </a:p>
          <a:p>
            <a:pPr algn="just"/>
            <a:endParaRPr lang="de-DE" sz="2000" dirty="0"/>
          </a:p>
          <a:p>
            <a:pPr algn="just"/>
            <a:r>
              <a:rPr lang="en-US" sz="2000" dirty="0"/>
              <a:t>Research on the use of AI at construction sites began to gain popularity in the early 21th century, but most of the focus has been on non-productive functions such as helmet detection and material counting.[1]. This research project focuses on the potential role of AI in the production process and addresses the following research questions: </a:t>
            </a:r>
          </a:p>
          <a:p>
            <a:pPr algn="just"/>
            <a:endParaRPr lang="en-US" sz="2000" dirty="0"/>
          </a:p>
          <a:p>
            <a:pPr marL="342900" indent="-342900" algn="just">
              <a:buFont typeface="Arial" panose="020B0604020202020204" pitchFamily="34" charset="0"/>
              <a:buChar char="•"/>
            </a:pPr>
            <a:r>
              <a:rPr lang="en-US" sz="2000" b="1" i="1" dirty="0">
                <a:solidFill>
                  <a:srgbClr val="FFC000"/>
                </a:solidFill>
              </a:rPr>
              <a:t>Can the real-time detection model YOLO identify stirrups, longitudinal bars, and other reinforcements tied to columns and beams?</a:t>
            </a:r>
          </a:p>
          <a:p>
            <a:pPr marL="342900" indent="-342900" algn="just">
              <a:buFont typeface="Arial" panose="020B0604020202020204" pitchFamily="34" charset="0"/>
              <a:buChar char="•"/>
            </a:pPr>
            <a:r>
              <a:rPr lang="en-US" sz="2000" b="1" i="1" dirty="0">
                <a:solidFill>
                  <a:srgbClr val="FFC000"/>
                </a:solidFill>
              </a:rPr>
              <a:t>With the addition of segmentation and tracking layers, can YOLO analyze area and count information? </a:t>
            </a:r>
          </a:p>
          <a:p>
            <a:pPr marL="342900" indent="-342900" algn="just">
              <a:buFont typeface="Arial" panose="020B0604020202020204" pitchFamily="34" charset="0"/>
              <a:buChar char="•"/>
            </a:pPr>
            <a:r>
              <a:rPr lang="en-US" sz="2000" b="1" i="1" dirty="0">
                <a:solidFill>
                  <a:srgbClr val="FFC000"/>
                </a:solidFill>
              </a:rPr>
              <a:t>Can YOLO recognize the relative positions of stirrups or longitudinal bars in 3D space?</a:t>
            </a:r>
          </a:p>
          <a:p>
            <a:pPr algn="just"/>
            <a:endParaRPr lang="en-US" sz="2000" dirty="0"/>
          </a:p>
          <a:p>
            <a:pPr algn="just"/>
            <a:r>
              <a:rPr lang="en-US" sz="2000" dirty="0"/>
              <a:t>We hope that through our research, more AI-based production tools will be designed and developed to accelerate the digitization of the construction site production process.</a:t>
            </a:r>
            <a:endParaRPr lang="en-GB" sz="2000" dirty="0"/>
          </a:p>
        </p:txBody>
      </p:sp>
      <p:sp>
        <p:nvSpPr>
          <p:cNvPr id="14" name="TextBox 13"/>
          <p:cNvSpPr txBox="1"/>
          <p:nvPr/>
        </p:nvSpPr>
        <p:spPr>
          <a:xfrm>
            <a:off x="457208" y="17611417"/>
            <a:ext cx="6235257" cy="6832640"/>
          </a:xfrm>
          <a:prstGeom prst="rect">
            <a:avLst/>
          </a:prstGeom>
          <a:noFill/>
        </p:spPr>
        <p:txBody>
          <a:bodyPr wrap="square" rtlCol="0">
            <a:spAutoFit/>
          </a:bodyPr>
          <a:lstStyle/>
          <a:p>
            <a:r>
              <a:rPr lang="de-DE" sz="5400" b="1" dirty="0">
                <a:latin typeface="+mj-lt"/>
              </a:rPr>
              <a:t>Development</a:t>
            </a:r>
          </a:p>
          <a:p>
            <a:endParaRPr lang="de-DE" sz="2400" dirty="0">
              <a:latin typeface="+mj-lt"/>
            </a:endParaRPr>
          </a:p>
          <a:p>
            <a:pPr algn="just"/>
            <a:r>
              <a:rPr lang="en-US" altLang="zh-CN" sz="2000" dirty="0"/>
              <a:t>Our research process, as illustrated in Fig.3, involves specific roles and responsibilities. </a:t>
            </a:r>
          </a:p>
          <a:p>
            <a:pPr algn="just"/>
            <a:endParaRPr lang="en-US" altLang="zh-CN" sz="2000" dirty="0"/>
          </a:p>
          <a:p>
            <a:pPr algn="just"/>
            <a:r>
              <a:rPr lang="en-US" altLang="zh-CN" sz="2000" dirty="0"/>
              <a:t>Zonghai YANG is primarily responsible for data collection, creation of training sets, and model adjustment and training. This includes video collection, frame extraction and annotation, training set augmentation, model training, and hyperparameter tuning, with the goal of enabling the model to accurately determine the types of rebar and their spatial positions. </a:t>
            </a:r>
          </a:p>
          <a:p>
            <a:pPr algn="just"/>
            <a:endParaRPr lang="en-US" altLang="zh-CN" sz="2000" dirty="0"/>
          </a:p>
          <a:p>
            <a:pPr algn="just"/>
            <a:r>
              <a:rPr lang="en-US" altLang="zh-CN" sz="2000" dirty="0"/>
              <a:t>Xingying LI is mainly responsible for analyzing the model's outputs, particularly focusing on the front-row rebar content. This involves initializing the YOLOv8 model with pre-trained weights, using OpenCV for video capture, and processing video frames to detect objects. </a:t>
            </a:r>
            <a:endParaRPr lang="en-US" sz="2000" dirty="0"/>
          </a:p>
        </p:txBody>
      </p:sp>
      <p:sp>
        <p:nvSpPr>
          <p:cNvPr id="26" name="TextBox 25"/>
          <p:cNvSpPr txBox="1"/>
          <p:nvPr/>
        </p:nvSpPr>
        <p:spPr>
          <a:xfrm>
            <a:off x="576284" y="37250353"/>
            <a:ext cx="14367384" cy="2369880"/>
          </a:xfrm>
          <a:prstGeom prst="rect">
            <a:avLst/>
          </a:prstGeom>
          <a:noFill/>
        </p:spPr>
        <p:txBody>
          <a:bodyPr wrap="square" rtlCol="0">
            <a:spAutoFit/>
          </a:bodyPr>
          <a:lstStyle/>
          <a:p>
            <a:r>
              <a:rPr lang="de-DE" sz="2000" dirty="0">
                <a:latin typeface="+mj-lt"/>
              </a:rPr>
              <a:t>Sources:</a:t>
            </a:r>
            <a:endParaRPr lang="de-DE" sz="2000" dirty="0"/>
          </a:p>
          <a:p>
            <a:endParaRPr lang="de-DE" sz="1600" dirty="0">
              <a:latin typeface="+mj-lt"/>
            </a:endParaRPr>
          </a:p>
          <a:p>
            <a:r>
              <a:rPr lang="de-DE" sz="1600" dirty="0">
                <a:latin typeface="+mj-lt"/>
              </a:rPr>
              <a:t>[1]</a:t>
            </a:r>
            <a:r>
              <a:rPr lang="en-GB" sz="1600" dirty="0">
                <a:latin typeface="+mj-lt"/>
              </a:rPr>
              <a:t> </a:t>
            </a:r>
            <a:r>
              <a:rPr lang="en-US" sz="1600" dirty="0"/>
              <a:t>Yang J, Park M-W, Vela P A and </a:t>
            </a:r>
            <a:r>
              <a:rPr lang="en-US" sz="1600" dirty="0" err="1"/>
              <a:t>Golparvar-Fard</a:t>
            </a:r>
            <a:r>
              <a:rPr lang="en-US" sz="1600" dirty="0"/>
              <a:t> M 2015 Construction performance monitoring via still images, time-lapse photos, and video streams: Now, tomorrow, and the future Advanced Engineering Informatics 29 211–24.</a:t>
            </a:r>
          </a:p>
          <a:p>
            <a:r>
              <a:rPr lang="de-DE" sz="1600" dirty="0">
                <a:latin typeface="+mj-lt"/>
              </a:rPr>
              <a:t>[1] Redmon, J., &amp; Farhadi, A. (2016): </a:t>
            </a:r>
            <a:r>
              <a:rPr lang="de-DE" sz="1600" dirty="0" err="1">
                <a:latin typeface="+mj-lt"/>
              </a:rPr>
              <a:t>You</a:t>
            </a:r>
            <a:r>
              <a:rPr lang="de-DE" sz="1600" dirty="0">
                <a:latin typeface="+mj-lt"/>
              </a:rPr>
              <a:t> </a:t>
            </a:r>
            <a:r>
              <a:rPr lang="de-DE" sz="1600" dirty="0" err="1">
                <a:latin typeface="+mj-lt"/>
              </a:rPr>
              <a:t>Only</a:t>
            </a:r>
            <a:r>
              <a:rPr lang="de-DE" sz="1600" dirty="0">
                <a:latin typeface="+mj-lt"/>
              </a:rPr>
              <a:t> Look </a:t>
            </a:r>
            <a:r>
              <a:rPr lang="de-DE" sz="1600" dirty="0" err="1">
                <a:latin typeface="+mj-lt"/>
              </a:rPr>
              <a:t>Once</a:t>
            </a:r>
            <a:r>
              <a:rPr lang="de-DE" sz="1600" dirty="0">
                <a:latin typeface="+mj-lt"/>
              </a:rPr>
              <a:t>: Unified, Real-Time </a:t>
            </a:r>
            <a:r>
              <a:rPr lang="de-DE" sz="1600" dirty="0" err="1">
                <a:latin typeface="+mj-lt"/>
              </a:rPr>
              <a:t>Object</a:t>
            </a:r>
            <a:r>
              <a:rPr lang="de-DE" sz="1600" dirty="0">
                <a:latin typeface="+mj-lt"/>
              </a:rPr>
              <a:t> </a:t>
            </a:r>
            <a:r>
              <a:rPr lang="de-DE" sz="1600" dirty="0" err="1">
                <a:latin typeface="+mj-lt"/>
              </a:rPr>
              <a:t>Detection</a:t>
            </a:r>
            <a:r>
              <a:rPr lang="de-DE" sz="1600" dirty="0">
                <a:latin typeface="+mj-lt"/>
              </a:rPr>
              <a:t>. Proceedings </a:t>
            </a:r>
            <a:r>
              <a:rPr lang="de-DE" sz="1600" dirty="0" err="1">
                <a:latin typeface="+mj-lt"/>
              </a:rPr>
              <a:t>of</a:t>
            </a:r>
            <a:r>
              <a:rPr lang="de-DE" sz="1600" dirty="0">
                <a:latin typeface="+mj-lt"/>
              </a:rPr>
              <a:t> </a:t>
            </a:r>
            <a:r>
              <a:rPr lang="de-DE" sz="1600" dirty="0" err="1">
                <a:latin typeface="+mj-lt"/>
              </a:rPr>
              <a:t>the</a:t>
            </a:r>
            <a:r>
              <a:rPr lang="de-DE" sz="1600" dirty="0">
                <a:latin typeface="+mj-lt"/>
              </a:rPr>
              <a:t> IEEE Conference on Computer Vision and Pattern Recognition (CVPR), 2016, 779-788. DOI: https://arxiv.org/abs/1506.02640</a:t>
            </a:r>
          </a:p>
          <a:p>
            <a:r>
              <a:rPr lang="de-DE" sz="1600" dirty="0">
                <a:latin typeface="+mj-lt"/>
              </a:rPr>
              <a:t>[2] Hussain, M. (2024): YOLOv5, YOLOv8 and YOLOv10: The Go-</a:t>
            </a:r>
            <a:r>
              <a:rPr lang="de-DE" sz="1600" dirty="0" err="1">
                <a:latin typeface="+mj-lt"/>
              </a:rPr>
              <a:t>To</a:t>
            </a:r>
            <a:r>
              <a:rPr lang="de-DE" sz="1600" dirty="0">
                <a:latin typeface="+mj-lt"/>
              </a:rPr>
              <a:t> </a:t>
            </a:r>
            <a:r>
              <a:rPr lang="de-DE" sz="1600" dirty="0" err="1">
                <a:latin typeface="+mj-lt"/>
              </a:rPr>
              <a:t>Detectors</a:t>
            </a:r>
            <a:r>
              <a:rPr lang="de-DE" sz="1600" dirty="0">
                <a:latin typeface="+mj-lt"/>
              </a:rPr>
              <a:t> </a:t>
            </a:r>
            <a:r>
              <a:rPr lang="de-DE" sz="1600" dirty="0" err="1">
                <a:latin typeface="+mj-lt"/>
              </a:rPr>
              <a:t>for</a:t>
            </a:r>
            <a:r>
              <a:rPr lang="de-DE" sz="1600" dirty="0">
                <a:latin typeface="+mj-lt"/>
              </a:rPr>
              <a:t> Real-time Vision. </a:t>
            </a:r>
            <a:r>
              <a:rPr lang="de-DE" sz="1600" dirty="0" err="1">
                <a:latin typeface="+mj-lt"/>
              </a:rPr>
              <a:t>arXiv</a:t>
            </a:r>
            <a:r>
              <a:rPr lang="de-DE" sz="1600" dirty="0">
                <a:latin typeface="+mj-lt"/>
              </a:rPr>
              <a:t> </a:t>
            </a:r>
            <a:r>
              <a:rPr lang="de-DE" sz="1600" dirty="0" err="1">
                <a:latin typeface="+mj-lt"/>
              </a:rPr>
              <a:t>preprint</a:t>
            </a:r>
            <a:r>
              <a:rPr lang="de-DE" sz="1600" dirty="0">
                <a:latin typeface="+mj-lt"/>
              </a:rPr>
              <a:t>. DOI: https://arxiv.org/abs/2407.02988</a:t>
            </a:r>
          </a:p>
          <a:p>
            <a:r>
              <a:rPr lang="de-DE" sz="1600" dirty="0">
                <a:latin typeface="+mj-lt"/>
              </a:rPr>
              <a:t>[3] </a:t>
            </a:r>
            <a:r>
              <a:rPr lang="de-DE" sz="1600" dirty="0" err="1">
                <a:latin typeface="+mj-lt"/>
              </a:rPr>
              <a:t>Ultralytics</a:t>
            </a:r>
            <a:r>
              <a:rPr lang="de-DE" sz="1600" dirty="0">
                <a:latin typeface="+mj-lt"/>
              </a:rPr>
              <a:t> (2023): YOLOv8 </a:t>
            </a:r>
            <a:r>
              <a:rPr lang="de-DE" sz="1600" dirty="0" err="1">
                <a:latin typeface="+mj-lt"/>
              </a:rPr>
              <a:t>Documentation</a:t>
            </a:r>
            <a:r>
              <a:rPr lang="de-DE" sz="1600" dirty="0">
                <a:latin typeface="+mj-lt"/>
              </a:rPr>
              <a:t>. </a:t>
            </a:r>
            <a:r>
              <a:rPr lang="de-DE" sz="1600" dirty="0" err="1">
                <a:latin typeface="+mj-lt"/>
              </a:rPr>
              <a:t>Available</a:t>
            </a:r>
            <a:r>
              <a:rPr lang="de-DE" sz="1600" dirty="0">
                <a:latin typeface="+mj-lt"/>
              </a:rPr>
              <a:t> at: https://docs.ultralytics.com</a:t>
            </a:r>
          </a:p>
          <a:p>
            <a:pPr defTabSz="531813"/>
            <a:r>
              <a:rPr lang="en-US" sz="1600" dirty="0"/>
              <a:t>. </a:t>
            </a:r>
          </a:p>
        </p:txBody>
      </p:sp>
      <p:sp>
        <p:nvSpPr>
          <p:cNvPr id="4" name="Textfeld 3"/>
          <p:cNvSpPr txBox="1"/>
          <p:nvPr/>
        </p:nvSpPr>
        <p:spPr>
          <a:xfrm>
            <a:off x="564431" y="3551809"/>
            <a:ext cx="14121863" cy="1107996"/>
          </a:xfrm>
          <a:prstGeom prst="rect">
            <a:avLst/>
          </a:prstGeom>
          <a:noFill/>
        </p:spPr>
        <p:txBody>
          <a:bodyPr wrap="square" rtlCol="0">
            <a:spAutoFit/>
          </a:bodyPr>
          <a:lstStyle/>
          <a:p>
            <a:r>
              <a:rPr lang="en-US" sz="6600" dirty="0">
                <a:latin typeface="+mj-lt"/>
              </a:rPr>
              <a:t>Research Driven Prototypes SS2024</a:t>
            </a:r>
          </a:p>
        </p:txBody>
      </p:sp>
      <p:pic>
        <p:nvPicPr>
          <p:cNvPr id="1026" name="Picture 2" descr="https://cr.rwth-aachen.de/img/Logo_CR_End.png"/>
          <p:cNvPicPr>
            <a:picLocks noChangeAspect="1" noChangeArrowheads="1"/>
          </p:cNvPicPr>
          <p:nvPr/>
        </p:nvPicPr>
        <p:blipFill rotWithShape="1">
          <a:blip r:embed="rId2">
            <a:extLst>
              <a:ext uri="{28A0092B-C50C-407E-A947-70E740481C1C}">
                <a14:useLocalDpi xmlns:a14="http://schemas.microsoft.com/office/drawing/2010/main" val="0"/>
              </a:ext>
            </a:extLst>
          </a:blip>
          <a:srcRect t="17446" b="19901"/>
          <a:stretch/>
        </p:blipFill>
        <p:spPr bwMode="auto">
          <a:xfrm>
            <a:off x="478302" y="742223"/>
            <a:ext cx="14310010" cy="2400300"/>
          </a:xfrm>
          <a:prstGeom prst="rect">
            <a:avLst/>
          </a:prstGeom>
          <a:noFill/>
          <a:extLst>
            <a:ext uri="{909E8E84-426E-40DD-AFC4-6F175D3DCCD1}">
              <a14:hiddenFill xmlns:a14="http://schemas.microsoft.com/office/drawing/2010/main">
                <a:solidFill>
                  <a:srgbClr val="FFFFFF"/>
                </a:solidFill>
              </a14:hiddenFill>
            </a:ext>
          </a:extLst>
        </p:spPr>
      </p:pic>
      <p:sp>
        <p:nvSpPr>
          <p:cNvPr id="122" name="TextBox 13"/>
          <p:cNvSpPr txBox="1"/>
          <p:nvPr/>
        </p:nvSpPr>
        <p:spPr>
          <a:xfrm>
            <a:off x="7423472" y="26007899"/>
            <a:ext cx="7039809" cy="8299708"/>
          </a:xfrm>
          <a:prstGeom prst="rect">
            <a:avLst/>
          </a:prstGeom>
          <a:noFill/>
        </p:spPr>
        <p:txBody>
          <a:bodyPr wrap="square" rtlCol="0">
            <a:spAutoFit/>
          </a:bodyPr>
          <a:lstStyle/>
          <a:p>
            <a:r>
              <a:rPr lang="de-DE" sz="5400" b="1" dirty="0">
                <a:latin typeface="+mj-lt"/>
              </a:rPr>
              <a:t>Results</a:t>
            </a:r>
          </a:p>
          <a:p>
            <a:endParaRPr lang="de-DE" sz="2000" dirty="0">
              <a:latin typeface="+mj-lt"/>
            </a:endParaRPr>
          </a:p>
          <a:p>
            <a:pPr algn="just"/>
            <a:r>
              <a:rPr lang="en-US" sz="2000" dirty="0"/>
              <a:t>After completing 30 real-world images of columns and 30 real-world images of beams from the construction site, we expanded the dataset to 1700 images. This was achieved by altering the brightness (brighter *2, darker *2) and color temperature (cooler *2, warmer *2) of the patterns, as well as manually modifying the backgrounds(*2). </a:t>
            </a:r>
          </a:p>
          <a:p>
            <a:pPr algn="just"/>
            <a:endParaRPr lang="en-US" sz="2000" dirty="0"/>
          </a:p>
          <a:p>
            <a:pPr algn="just"/>
            <a:r>
              <a:rPr lang="en-US" sz="2000" dirty="0"/>
              <a:t>The analysis produced annotated video frames detailing the detected rebars. Bounding boxes with class-specific annotations were drawn for clear identification. Visual indicators, including lines and text annotations, highlighted distances between rebars. Additionally, color-coded bounding boxes emphasized when distances exceeded a specified threshold.</a:t>
            </a:r>
          </a:p>
          <a:p>
            <a:pPr algn="just"/>
            <a:endParaRPr lang="en-US" sz="2000" dirty="0"/>
          </a:p>
          <a:p>
            <a:pPr algn="just"/>
            <a:r>
              <a:rPr lang="en-US" sz="2000" dirty="0"/>
              <a:t>Using this augmented dataset, we trained a model that can distinguish the 3D spatial information of rebar. </a:t>
            </a:r>
            <a:r>
              <a:rPr lang="en-US" sz="2000" dirty="0">
                <a:solidFill>
                  <a:srgbClr val="000000"/>
                </a:solidFill>
              </a:rPr>
              <a:t>However, due to the initial limited data, our model still suffers from a series of overfitting issues. </a:t>
            </a:r>
            <a:r>
              <a:rPr lang="en-US" sz="2000" dirty="0">
                <a:solidFill>
                  <a:srgbClr val="0070C0"/>
                </a:solidFill>
              </a:rPr>
              <a:t>These problems can be mitigated by collecting and annotating a more comprehensive dataset </a:t>
            </a:r>
            <a:r>
              <a:rPr lang="en-US" altLang="zh-CN" sz="2000" dirty="0">
                <a:solidFill>
                  <a:srgbClr val="0070C0"/>
                </a:solidFill>
              </a:rPr>
              <a:t>that include</a:t>
            </a:r>
            <a:r>
              <a:rPr lang="en-US" sz="2000" dirty="0">
                <a:solidFill>
                  <a:srgbClr val="0070C0"/>
                </a:solidFill>
              </a:rPr>
              <a:t> different types and numbers of columns and beams</a:t>
            </a:r>
            <a:r>
              <a:rPr lang="en-US" sz="2000" dirty="0"/>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a:p>
            <a:pPr algn="just"/>
            <a:endParaRPr lang="en-GB" sz="3200" baseline="30000" dirty="0"/>
          </a:p>
        </p:txBody>
      </p:sp>
      <p:sp>
        <p:nvSpPr>
          <p:cNvPr id="124" name="TextBox 13"/>
          <p:cNvSpPr txBox="1"/>
          <p:nvPr/>
        </p:nvSpPr>
        <p:spPr>
          <a:xfrm>
            <a:off x="516771" y="33832853"/>
            <a:ext cx="14147526" cy="3139321"/>
          </a:xfrm>
          <a:prstGeom prst="rect">
            <a:avLst/>
          </a:prstGeom>
          <a:noFill/>
        </p:spPr>
        <p:txBody>
          <a:bodyPr wrap="square" rtlCol="0">
            <a:spAutoFit/>
          </a:bodyPr>
          <a:lstStyle/>
          <a:p>
            <a:r>
              <a:rPr lang="de-DE" sz="5400" b="1" dirty="0">
                <a:latin typeface="+mj-lt"/>
              </a:rPr>
              <a:t>Conclusion</a:t>
            </a:r>
          </a:p>
          <a:p>
            <a:endParaRPr lang="de-DE" sz="2400" dirty="0">
              <a:latin typeface="+mj-lt"/>
            </a:endParaRPr>
          </a:p>
          <a:p>
            <a:pPr algn="just"/>
            <a:r>
              <a:rPr lang="en-US" sz="2000" dirty="0"/>
              <a:t>The SmartRebar project shows great promise in improving rebar inspections on construction sites. Using the YOLOv8 model for real-time detection, it reduces material waste and supports sustainable practices. Future improvements will focus on increasing model accuracy and speed, expanding the dataset, and adding features for better site monitoring. Additionally, using higher precision cameras will enhance detection accuracy. Integrating the system with </a:t>
            </a:r>
            <a:r>
              <a:rPr lang="en-US" sz="2000" dirty="0">
                <a:solidFill>
                  <a:srgbClr val="00B050"/>
                </a:solidFill>
              </a:rPr>
              <a:t>AR headsets</a:t>
            </a:r>
            <a:r>
              <a:rPr lang="en-US" sz="2000" dirty="0"/>
              <a:t> will provide real-time, interactive inspections, helping workers visualize rebar placements more effectively. Incorporating </a:t>
            </a:r>
            <a:r>
              <a:rPr lang="en-US" sz="2000" dirty="0">
                <a:solidFill>
                  <a:srgbClr val="00B050"/>
                </a:solidFill>
              </a:rPr>
              <a:t>Building Information Modeling (BIM) </a:t>
            </a:r>
            <a:r>
              <a:rPr lang="en-US" sz="2000" dirty="0"/>
              <a:t>will further streamline planning, execution, and management of construction projects.</a:t>
            </a:r>
            <a:endParaRPr lang="en-US" sz="2000" dirty="0">
              <a:latin typeface="Myriad Pro Light" panose="020B0603030403020204" pitchFamily="34" charset="0"/>
            </a:endParaRPr>
          </a:p>
        </p:txBody>
      </p:sp>
      <p:sp>
        <p:nvSpPr>
          <p:cNvPr id="36" name="TextBox 35">
            <a:extLst>
              <a:ext uri="{FF2B5EF4-FFF2-40B4-BE49-F238E27FC236}">
                <a16:creationId xmlns:a16="http://schemas.microsoft.com/office/drawing/2014/main" id="{8FDF48D6-9BFA-550A-8DD3-91368806BC36}"/>
              </a:ext>
            </a:extLst>
          </p:cNvPr>
          <p:cNvSpPr txBox="1"/>
          <p:nvPr/>
        </p:nvSpPr>
        <p:spPr>
          <a:xfrm>
            <a:off x="4164281" y="12179823"/>
            <a:ext cx="6712105" cy="297517"/>
          </a:xfrm>
          <a:prstGeom prst="rect">
            <a:avLst/>
          </a:prstGeom>
          <a:noFill/>
        </p:spPr>
        <p:txBody>
          <a:bodyPr wrap="square" rtlCol="0">
            <a:spAutoFit/>
          </a:bodyPr>
          <a:lstStyle/>
          <a:p>
            <a:pPr defTabSz="532800"/>
            <a:r>
              <a:rPr lang="en-US" sz="2000" baseline="30000" dirty="0"/>
              <a:t>Fig.1  YOLOv8 model training for rebar detection, labeling positions and classifications</a:t>
            </a:r>
            <a:endParaRPr lang="en-DE" sz="1800" baseline="30000" dirty="0"/>
          </a:p>
        </p:txBody>
      </p:sp>
      <p:sp>
        <p:nvSpPr>
          <p:cNvPr id="83" name="Arrow: Down 82">
            <a:extLst>
              <a:ext uri="{FF2B5EF4-FFF2-40B4-BE49-F238E27FC236}">
                <a16:creationId xmlns:a16="http://schemas.microsoft.com/office/drawing/2014/main" id="{8EF60FD3-75CF-2711-87A3-E58D5C2C3E95}"/>
              </a:ext>
            </a:extLst>
          </p:cNvPr>
          <p:cNvSpPr/>
          <p:nvPr/>
        </p:nvSpPr>
        <p:spPr>
          <a:xfrm>
            <a:off x="3254826" y="24848178"/>
            <a:ext cx="909455" cy="66825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46" name="TextBox 25">
            <a:extLst>
              <a:ext uri="{FF2B5EF4-FFF2-40B4-BE49-F238E27FC236}">
                <a16:creationId xmlns:a16="http://schemas.microsoft.com/office/drawing/2014/main" id="{A1AA76EA-9095-F054-355A-7EC7D8253C68}"/>
              </a:ext>
            </a:extLst>
          </p:cNvPr>
          <p:cNvSpPr txBox="1"/>
          <p:nvPr/>
        </p:nvSpPr>
        <p:spPr>
          <a:xfrm>
            <a:off x="1661358" y="39872498"/>
            <a:ext cx="3908275" cy="646331"/>
          </a:xfrm>
          <a:prstGeom prst="rect">
            <a:avLst/>
          </a:prstGeom>
          <a:noFill/>
        </p:spPr>
        <p:txBody>
          <a:bodyPr wrap="square" rtlCol="0">
            <a:spAutoFit/>
          </a:bodyPr>
          <a:lstStyle/>
          <a:p>
            <a:r>
              <a:rPr lang="en-US" altLang="zh-CN" sz="1800" dirty="0" err="1">
                <a:latin typeface="+mj-lt"/>
              </a:rPr>
              <a:t>Zonghai</a:t>
            </a:r>
            <a:r>
              <a:rPr lang="en-US" altLang="zh-CN" sz="1800" dirty="0">
                <a:latin typeface="+mj-lt"/>
              </a:rPr>
              <a:t> Yang</a:t>
            </a:r>
          </a:p>
          <a:p>
            <a:r>
              <a:rPr lang="de-DE" sz="1800" dirty="0">
                <a:latin typeface="+mj-lt"/>
              </a:rPr>
              <a:t>Zonghai.yang@rwth-aachen.de</a:t>
            </a:r>
          </a:p>
        </p:txBody>
      </p:sp>
      <p:sp>
        <p:nvSpPr>
          <p:cNvPr id="5" name="Textfeld 4"/>
          <p:cNvSpPr txBox="1"/>
          <p:nvPr/>
        </p:nvSpPr>
        <p:spPr>
          <a:xfrm>
            <a:off x="10357651" y="39681469"/>
            <a:ext cx="5188717" cy="2308324"/>
          </a:xfrm>
          <a:prstGeom prst="rect">
            <a:avLst/>
          </a:prstGeom>
          <a:noFill/>
        </p:spPr>
        <p:txBody>
          <a:bodyPr wrap="square" rtlCol="0">
            <a:spAutoFit/>
          </a:bodyPr>
          <a:lstStyle/>
          <a:p>
            <a:r>
              <a:rPr lang="de-DE" sz="1800" b="1" dirty="0">
                <a:latin typeface="+mj-lt"/>
              </a:rPr>
              <a:t>Tutor: </a:t>
            </a:r>
          </a:p>
          <a:p>
            <a:r>
              <a:rPr lang="de-DE" sz="1800" dirty="0">
                <a:latin typeface="+mj-lt"/>
              </a:rPr>
              <a:t>Dr.-Ing. Thomas Adams</a:t>
            </a:r>
          </a:p>
          <a:p>
            <a:r>
              <a:rPr lang="de-DE" sz="1800" dirty="0" err="1">
                <a:latin typeface="+mj-lt"/>
                <a:cs typeface="Arial"/>
              </a:rPr>
              <a:t>Univ</a:t>
            </a:r>
            <a:r>
              <a:rPr lang="de-DE" sz="1800" dirty="0">
                <a:latin typeface="+mj-lt"/>
                <a:cs typeface="Arial"/>
              </a:rPr>
              <a:t>-. Prof. Dr. Sigrid Brell-Cokcan</a:t>
            </a:r>
            <a:endParaRPr lang="de-DE" sz="1800" dirty="0">
              <a:cs typeface="Arial"/>
            </a:endParaRPr>
          </a:p>
          <a:p>
            <a:r>
              <a:rPr lang="de-DE" sz="1800" dirty="0" err="1">
                <a:cs typeface="Arial"/>
              </a:rPr>
              <a:t>Individualized</a:t>
            </a:r>
            <a:r>
              <a:rPr lang="de-DE" sz="1800" dirty="0">
                <a:cs typeface="Arial"/>
              </a:rPr>
              <a:t> </a:t>
            </a:r>
            <a:r>
              <a:rPr lang="de-DE" sz="1800" dirty="0" err="1">
                <a:cs typeface="Arial"/>
              </a:rPr>
              <a:t>Production</a:t>
            </a:r>
            <a:r>
              <a:rPr lang="de-DE" sz="1800" dirty="0">
                <a:cs typeface="Arial"/>
              </a:rPr>
              <a:t>, RWTH Aachen</a:t>
            </a:r>
          </a:p>
          <a:p>
            <a:endParaRPr lang="de-DE" sz="1800" dirty="0">
              <a:cs typeface="Arial"/>
            </a:endParaRPr>
          </a:p>
          <a:p>
            <a:r>
              <a:rPr lang="de-DE" sz="1800" b="1" dirty="0">
                <a:latin typeface="+mj-lt"/>
              </a:rPr>
              <a:t>Director </a:t>
            </a:r>
            <a:r>
              <a:rPr lang="de-DE" sz="1800" b="1" dirty="0" err="1">
                <a:latin typeface="+mj-lt"/>
              </a:rPr>
              <a:t>of</a:t>
            </a:r>
            <a:r>
              <a:rPr lang="de-DE" sz="1800" b="1" dirty="0">
                <a:latin typeface="+mj-lt"/>
              </a:rPr>
              <a:t> CR-Master</a:t>
            </a:r>
          </a:p>
          <a:p>
            <a:r>
              <a:rPr lang="de-DE" sz="1800" dirty="0" err="1">
                <a:latin typeface="+mj-lt"/>
              </a:rPr>
              <a:t>Univ</a:t>
            </a:r>
            <a:r>
              <a:rPr lang="de-DE" sz="1800" dirty="0">
                <a:latin typeface="+mj-lt"/>
              </a:rPr>
              <a:t>-. Prof. Dr. Sigrid Brell-Cokcan </a:t>
            </a:r>
          </a:p>
          <a:p>
            <a:r>
              <a:rPr lang="de-DE" sz="1800" dirty="0" err="1">
                <a:latin typeface="+mj-lt"/>
                <a:cs typeface="Arial"/>
              </a:rPr>
              <a:t>Individualized</a:t>
            </a:r>
            <a:r>
              <a:rPr lang="de-DE" sz="1800" dirty="0">
                <a:latin typeface="+mj-lt"/>
                <a:cs typeface="Arial"/>
              </a:rPr>
              <a:t> </a:t>
            </a:r>
            <a:r>
              <a:rPr lang="de-DE" sz="1800" dirty="0" err="1">
                <a:latin typeface="+mj-lt"/>
                <a:cs typeface="Arial"/>
              </a:rPr>
              <a:t>Production</a:t>
            </a:r>
            <a:r>
              <a:rPr lang="de-DE" sz="1800" dirty="0">
                <a:latin typeface="+mj-lt"/>
                <a:cs typeface="Arial"/>
              </a:rPr>
              <a:t> | RWTH Aachen</a:t>
            </a:r>
            <a:endParaRPr lang="de-DE" sz="1800" dirty="0">
              <a:cs typeface="Arial"/>
            </a:endParaRPr>
          </a:p>
        </p:txBody>
      </p:sp>
      <p:grpSp>
        <p:nvGrpSpPr>
          <p:cNvPr id="12" name="Gruppieren 11"/>
          <p:cNvGrpSpPr/>
          <p:nvPr/>
        </p:nvGrpSpPr>
        <p:grpSpPr>
          <a:xfrm>
            <a:off x="8955569" y="24578417"/>
            <a:ext cx="5988099" cy="439038"/>
            <a:chOff x="7962548" y="22954776"/>
            <a:chExt cx="6236900" cy="457282"/>
          </a:xfrm>
        </p:grpSpPr>
        <p:sp>
          <p:nvSpPr>
            <p:cNvPr id="80" name="文本框 55">
              <a:extLst>
                <a:ext uri="{FF2B5EF4-FFF2-40B4-BE49-F238E27FC236}">
                  <a16:creationId xmlns:a16="http://schemas.microsoft.com/office/drawing/2014/main" id="{265EE8CB-929A-6AC7-561B-E6C1EE95BBF6}"/>
                </a:ext>
              </a:extLst>
            </p:cNvPr>
            <p:cNvSpPr txBox="1"/>
            <p:nvPr/>
          </p:nvSpPr>
          <p:spPr>
            <a:xfrm>
              <a:off x="8514205" y="22954776"/>
              <a:ext cx="5685243" cy="384679"/>
            </a:xfrm>
            <a:prstGeom prst="rect">
              <a:avLst/>
            </a:prstGeom>
            <a:noFill/>
          </p:spPr>
          <p:txBody>
            <a:bodyPr wrap="square">
              <a:spAutoFit/>
            </a:bodyPr>
            <a:lstStyle/>
            <a:p>
              <a:pPr marR="0" lvl="0" fontAlgn="base">
                <a:lnSpc>
                  <a:spcPct val="100000"/>
                </a:lnSpc>
                <a:spcBef>
                  <a:spcPts val="0"/>
                </a:spcBef>
                <a:spcAft>
                  <a:spcPts val="1200"/>
                </a:spcAft>
                <a:buClrTx/>
                <a:buSzPct val="100000"/>
                <a:tabLst>
                  <a:tab pos="266700" algn="l"/>
                  <a:tab pos="631825" algn="l"/>
                  <a:tab pos="981075" algn="l"/>
                </a:tabLst>
                <a:defRPr/>
              </a:pPr>
              <a:r>
                <a:rPr lang="en-US" sz="1800" dirty="0">
                  <a:effectLst/>
                  <a:latin typeface="Segoe UI" panose="020B0502040204020203" pitchFamily="34" charset="0"/>
                </a:rPr>
                <a:t>development process </a:t>
              </a:r>
              <a:endParaRPr lang="de-DE" sz="2400" baseline="30000" dirty="0"/>
            </a:p>
          </p:txBody>
        </p:sp>
        <p:sp>
          <p:nvSpPr>
            <p:cNvPr id="42" name="文本框 55">
              <a:extLst>
                <a:ext uri="{FF2B5EF4-FFF2-40B4-BE49-F238E27FC236}">
                  <a16:creationId xmlns:a16="http://schemas.microsoft.com/office/drawing/2014/main" id="{251875C7-5337-9931-FF73-A608C3322303}"/>
                </a:ext>
              </a:extLst>
            </p:cNvPr>
            <p:cNvSpPr txBox="1"/>
            <p:nvPr/>
          </p:nvSpPr>
          <p:spPr>
            <a:xfrm>
              <a:off x="7962548" y="23059437"/>
              <a:ext cx="1249798" cy="352621"/>
            </a:xfrm>
            <a:prstGeom prst="rect">
              <a:avLst/>
            </a:prstGeom>
            <a:noFill/>
          </p:spPr>
          <p:txBody>
            <a:bodyPr wrap="square">
              <a:spAutoFit/>
            </a:bodyPr>
            <a:lstStyle/>
            <a:p>
              <a:pPr marR="0" lvl="0" fontAlgn="base">
                <a:lnSpc>
                  <a:spcPct val="100000"/>
                </a:lnSpc>
                <a:spcBef>
                  <a:spcPts val="0"/>
                </a:spcBef>
                <a:spcAft>
                  <a:spcPts val="1200"/>
                </a:spcAft>
                <a:buClrTx/>
                <a:buSzPct val="100000"/>
                <a:tabLst>
                  <a:tab pos="266700" algn="l"/>
                  <a:tab pos="631825" algn="l"/>
                  <a:tab pos="981075" algn="l"/>
                </a:tabLst>
                <a:defRPr/>
              </a:pPr>
              <a:r>
                <a:rPr lang="en-US" sz="2400" baseline="30000" dirty="0"/>
                <a:t>Fig.2</a:t>
              </a:r>
              <a:endParaRPr lang="de-DE" sz="2400" baseline="30000" dirty="0"/>
            </a:p>
          </p:txBody>
        </p:sp>
      </p:grpSp>
      <p:grpSp>
        <p:nvGrpSpPr>
          <p:cNvPr id="17" name="Gruppieren 16"/>
          <p:cNvGrpSpPr/>
          <p:nvPr/>
        </p:nvGrpSpPr>
        <p:grpSpPr>
          <a:xfrm>
            <a:off x="829796" y="33359083"/>
            <a:ext cx="5862669" cy="338554"/>
            <a:chOff x="744183" y="33052751"/>
            <a:chExt cx="5862669" cy="338554"/>
          </a:xfrm>
        </p:grpSpPr>
        <p:sp>
          <p:nvSpPr>
            <p:cNvPr id="57" name="文本框 55">
              <a:extLst>
                <a:ext uri="{FF2B5EF4-FFF2-40B4-BE49-F238E27FC236}">
                  <a16:creationId xmlns:a16="http://schemas.microsoft.com/office/drawing/2014/main" id="{1F2C565E-A798-893C-BB9D-9B867C03E063}"/>
                </a:ext>
              </a:extLst>
            </p:cNvPr>
            <p:cNvSpPr txBox="1"/>
            <p:nvPr/>
          </p:nvSpPr>
          <p:spPr>
            <a:xfrm>
              <a:off x="1550485" y="33052751"/>
              <a:ext cx="5056367" cy="338554"/>
            </a:xfrm>
            <a:prstGeom prst="rect">
              <a:avLst/>
            </a:prstGeom>
            <a:noFill/>
          </p:spPr>
          <p:txBody>
            <a:bodyPr wrap="square">
              <a:spAutoFit/>
            </a:bodyPr>
            <a:lstStyle/>
            <a:p>
              <a:pPr marR="0" lvl="0" fontAlgn="base">
                <a:lnSpc>
                  <a:spcPct val="100000"/>
                </a:lnSpc>
                <a:spcBef>
                  <a:spcPts val="0"/>
                </a:spcBef>
                <a:spcAft>
                  <a:spcPts val="1200"/>
                </a:spcAft>
                <a:buClrTx/>
                <a:buSzPct val="100000"/>
                <a:tabLst>
                  <a:tab pos="266700" algn="l"/>
                  <a:tab pos="631825" algn="l"/>
                  <a:tab pos="981075" algn="l"/>
                </a:tabLst>
                <a:defRPr/>
              </a:pPr>
              <a:r>
                <a:rPr lang="de-DE" sz="2400" baseline="30000" dirty="0"/>
                <a:t>Out put of our model – counting and distance analysis</a:t>
              </a:r>
            </a:p>
          </p:txBody>
        </p:sp>
        <p:sp>
          <p:nvSpPr>
            <p:cNvPr id="47" name="文本框 55">
              <a:extLst>
                <a:ext uri="{FF2B5EF4-FFF2-40B4-BE49-F238E27FC236}">
                  <a16:creationId xmlns:a16="http://schemas.microsoft.com/office/drawing/2014/main" id="{DC59147C-F5F2-E2A3-9FB0-DDC59B13226C}"/>
                </a:ext>
              </a:extLst>
            </p:cNvPr>
            <p:cNvSpPr txBox="1"/>
            <p:nvPr/>
          </p:nvSpPr>
          <p:spPr>
            <a:xfrm>
              <a:off x="744183" y="33052751"/>
              <a:ext cx="1274427" cy="338554"/>
            </a:xfrm>
            <a:prstGeom prst="rect">
              <a:avLst/>
            </a:prstGeom>
            <a:noFill/>
          </p:spPr>
          <p:txBody>
            <a:bodyPr wrap="square">
              <a:spAutoFit/>
            </a:bodyPr>
            <a:lstStyle/>
            <a:p>
              <a:pPr marR="0" lvl="0" fontAlgn="base">
                <a:lnSpc>
                  <a:spcPct val="100000"/>
                </a:lnSpc>
                <a:spcBef>
                  <a:spcPts val="0"/>
                </a:spcBef>
                <a:spcAft>
                  <a:spcPts val="1200"/>
                </a:spcAft>
                <a:buClrTx/>
                <a:buSzPct val="100000"/>
                <a:tabLst>
                  <a:tab pos="266700" algn="l"/>
                  <a:tab pos="631825" algn="l"/>
                  <a:tab pos="981075" algn="l"/>
                </a:tabLst>
                <a:defRPr/>
              </a:pPr>
              <a:r>
                <a:rPr lang="en-US" sz="2400" baseline="30000" dirty="0"/>
                <a:t>Figure 3</a:t>
              </a:r>
              <a:endParaRPr lang="de-DE" sz="2400" baseline="30000" dirty="0"/>
            </a:p>
          </p:txBody>
        </p:sp>
      </p:grpSp>
      <p:cxnSp>
        <p:nvCxnSpPr>
          <p:cNvPr id="38" name="Straight Connector 14"/>
          <p:cNvCxnSpPr/>
          <p:nvPr/>
        </p:nvCxnSpPr>
        <p:spPr>
          <a:xfrm>
            <a:off x="-548640" y="39544907"/>
            <a:ext cx="1566799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14"/>
          <p:cNvCxnSpPr/>
          <p:nvPr/>
        </p:nvCxnSpPr>
        <p:spPr>
          <a:xfrm>
            <a:off x="-548640" y="3394212"/>
            <a:ext cx="1566799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Rechteck 5"/>
          <p:cNvSpPr/>
          <p:nvPr/>
        </p:nvSpPr>
        <p:spPr>
          <a:xfrm>
            <a:off x="558309" y="4811258"/>
            <a:ext cx="14107280" cy="2954655"/>
          </a:xfrm>
          <a:prstGeom prst="rect">
            <a:avLst/>
          </a:prstGeom>
        </p:spPr>
        <p:txBody>
          <a:bodyPr wrap="square">
            <a:spAutoFit/>
          </a:bodyPr>
          <a:lstStyle/>
          <a:p>
            <a:r>
              <a:rPr lang="de-DE" altLang="zh-CN" sz="6600" b="1" dirty="0"/>
              <a:t>SmartRebar counting: </a:t>
            </a:r>
          </a:p>
          <a:p>
            <a:r>
              <a:rPr lang="en-US" altLang="zh-CN" sz="6000" b="1" dirty="0"/>
              <a:t>Can Yolo contribute to </a:t>
            </a:r>
            <a:r>
              <a:rPr lang="de-DE" altLang="zh-CN" sz="6000" b="1" dirty="0"/>
              <a:t>Reinforcement Monitoring processes?</a:t>
            </a:r>
            <a:endParaRPr lang="de-DE" sz="6000" b="1" dirty="0"/>
          </a:p>
        </p:txBody>
      </p:sp>
      <p:sp>
        <p:nvSpPr>
          <p:cNvPr id="44" name="TextBox 25">
            <a:extLst>
              <a:ext uri="{FF2B5EF4-FFF2-40B4-BE49-F238E27FC236}">
                <a16:creationId xmlns:a16="http://schemas.microsoft.com/office/drawing/2014/main" id="{A1AA76EA-9095-F054-355A-7EC7D8253C68}"/>
              </a:ext>
            </a:extLst>
          </p:cNvPr>
          <p:cNvSpPr txBox="1"/>
          <p:nvPr/>
        </p:nvSpPr>
        <p:spPr>
          <a:xfrm>
            <a:off x="6483525" y="39872496"/>
            <a:ext cx="3908275" cy="646331"/>
          </a:xfrm>
          <a:prstGeom prst="rect">
            <a:avLst/>
          </a:prstGeom>
          <a:noFill/>
        </p:spPr>
        <p:txBody>
          <a:bodyPr wrap="square" rtlCol="0">
            <a:spAutoFit/>
          </a:bodyPr>
          <a:lstStyle/>
          <a:p>
            <a:r>
              <a:rPr lang="en-US" altLang="zh-CN" sz="1800" dirty="0">
                <a:latin typeface="+mj-lt"/>
              </a:rPr>
              <a:t>Xingying Li</a:t>
            </a:r>
          </a:p>
          <a:p>
            <a:r>
              <a:rPr lang="en-US" sz="1800" dirty="0">
                <a:latin typeface="+mj-lt"/>
              </a:rPr>
              <a:t>xingying.li@rwth-Aachen.de</a:t>
            </a:r>
            <a:endParaRPr lang="de-DE" sz="1800" dirty="0">
              <a:latin typeface="+mj-lt"/>
            </a:endParaRPr>
          </a:p>
        </p:txBody>
      </p:sp>
      <p:pic>
        <p:nvPicPr>
          <p:cNvPr id="24" name="图片 23">
            <a:extLst>
              <a:ext uri="{FF2B5EF4-FFF2-40B4-BE49-F238E27FC236}">
                <a16:creationId xmlns:a16="http://schemas.microsoft.com/office/drawing/2014/main" id="{36BBC13A-F68F-5093-A882-DA36E9FB3DEA}"/>
              </a:ext>
            </a:extLst>
          </p:cNvPr>
          <p:cNvPicPr>
            <a:picLocks noChangeAspect="1"/>
          </p:cNvPicPr>
          <p:nvPr/>
        </p:nvPicPr>
        <p:blipFill>
          <a:blip r:embed="rId3"/>
          <a:stretch>
            <a:fillRect/>
          </a:stretch>
        </p:blipFill>
        <p:spPr>
          <a:xfrm>
            <a:off x="847570" y="26231334"/>
            <a:ext cx="6021897" cy="3823104"/>
          </a:xfrm>
          <a:prstGeom prst="rect">
            <a:avLst/>
          </a:prstGeom>
        </p:spPr>
      </p:pic>
      <p:pic>
        <p:nvPicPr>
          <p:cNvPr id="11" name="Picture 10">
            <a:extLst>
              <a:ext uri="{FF2B5EF4-FFF2-40B4-BE49-F238E27FC236}">
                <a16:creationId xmlns:a16="http://schemas.microsoft.com/office/drawing/2014/main" id="{E986CD8A-F967-B1AE-AFBD-603399D1D0D1}"/>
              </a:ext>
            </a:extLst>
          </p:cNvPr>
          <p:cNvPicPr>
            <a:picLocks noChangeAspect="1"/>
          </p:cNvPicPr>
          <p:nvPr/>
        </p:nvPicPr>
        <p:blipFill>
          <a:blip r:embed="rId4"/>
          <a:stretch>
            <a:fillRect/>
          </a:stretch>
        </p:blipFill>
        <p:spPr>
          <a:xfrm>
            <a:off x="7063541" y="18004712"/>
            <a:ext cx="7126483" cy="6472677"/>
          </a:xfrm>
          <a:prstGeom prst="rect">
            <a:avLst/>
          </a:prstGeom>
        </p:spPr>
      </p:pic>
      <p:pic>
        <p:nvPicPr>
          <p:cNvPr id="15" name="Picture 14" descr="A close-up of a metal structure&#10;&#10;Description automatically generated">
            <a:extLst>
              <a:ext uri="{FF2B5EF4-FFF2-40B4-BE49-F238E27FC236}">
                <a16:creationId xmlns:a16="http://schemas.microsoft.com/office/drawing/2014/main" id="{2082E635-C23C-108C-08AA-8EE79B24081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39897" y="30058976"/>
            <a:ext cx="6014224" cy="3113980"/>
          </a:xfrm>
          <a:prstGeom prst="rect">
            <a:avLst/>
          </a:prstGeom>
        </p:spPr>
      </p:pic>
      <p:pic>
        <p:nvPicPr>
          <p:cNvPr id="2" name="图片 1">
            <a:extLst>
              <a:ext uri="{FF2B5EF4-FFF2-40B4-BE49-F238E27FC236}">
                <a16:creationId xmlns:a16="http://schemas.microsoft.com/office/drawing/2014/main" id="{7BB235E0-0257-844C-4F3E-52BE3B45B268}"/>
              </a:ext>
            </a:extLst>
          </p:cNvPr>
          <p:cNvPicPr>
            <a:picLocks noChangeAspect="1"/>
          </p:cNvPicPr>
          <p:nvPr/>
        </p:nvPicPr>
        <p:blipFill>
          <a:blip r:embed="rId6"/>
          <a:stretch>
            <a:fillRect/>
          </a:stretch>
        </p:blipFill>
        <p:spPr>
          <a:xfrm>
            <a:off x="754342" y="8091746"/>
            <a:ext cx="13560461" cy="3889099"/>
          </a:xfrm>
          <a:prstGeom prst="rect">
            <a:avLst/>
          </a:prstGeom>
        </p:spPr>
      </p:pic>
      <p:pic>
        <p:nvPicPr>
          <p:cNvPr id="10" name="图片 9" descr="男人戴着眼镜&#10;&#10;描述已自动生成">
            <a:extLst>
              <a:ext uri="{FF2B5EF4-FFF2-40B4-BE49-F238E27FC236}">
                <a16:creationId xmlns:a16="http://schemas.microsoft.com/office/drawing/2014/main" id="{1438F6AA-4218-E24C-27D1-E0B873A7A9F3}"/>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49000" y="39733877"/>
            <a:ext cx="879000" cy="924077"/>
          </a:xfrm>
          <a:prstGeom prst="rect">
            <a:avLst/>
          </a:prstGeom>
        </p:spPr>
      </p:pic>
      <p:pic>
        <p:nvPicPr>
          <p:cNvPr id="13" name="图片 12" descr="穿着蓝色衣服的人&#10;&#10;低可信度描述已自动生成">
            <a:extLst>
              <a:ext uri="{FF2B5EF4-FFF2-40B4-BE49-F238E27FC236}">
                <a16:creationId xmlns:a16="http://schemas.microsoft.com/office/drawing/2014/main" id="{6B5243D3-78FF-C06F-D74A-BC0081925F7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402126" y="39704231"/>
            <a:ext cx="963505" cy="953723"/>
          </a:xfrm>
          <a:prstGeom prst="rect">
            <a:avLst/>
          </a:prstGeom>
        </p:spPr>
      </p:pic>
    </p:spTree>
    <p:extLst>
      <p:ext uri="{BB962C8B-B14F-4D97-AF65-F5344CB8AC3E}">
        <p14:creationId xmlns:p14="http://schemas.microsoft.com/office/powerpoint/2010/main" val="18667098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6cd991bf-f022-4378-96e7-2c338aeb3f5a"/>
</p:tagLst>
</file>

<file path=ppt/theme/theme1.xml><?xml version="1.0" encoding="utf-8"?>
<a:theme xmlns:a="http://schemas.openxmlformats.org/drawingml/2006/main" name="Office Theme">
  <a:themeElements>
    <a:clrScheme name="RWTH DISS">
      <a:dk1>
        <a:sysClr val="windowText" lastClr="000000"/>
      </a:dk1>
      <a:lt1>
        <a:sysClr val="window" lastClr="FFFFFF"/>
      </a:lt1>
      <a:dk2>
        <a:srgbClr val="00549F"/>
      </a:dk2>
      <a:lt2>
        <a:srgbClr val="8EBAE5"/>
      </a:lt2>
      <a:accent1>
        <a:srgbClr val="00549F"/>
      </a:accent1>
      <a:accent2>
        <a:srgbClr val="0098A1"/>
      </a:accent2>
      <a:accent3>
        <a:srgbClr val="57AB27"/>
      </a:accent3>
      <a:accent4>
        <a:srgbClr val="BDCD00"/>
      </a:accent4>
      <a:accent5>
        <a:srgbClr val="F6A800"/>
      </a:accent5>
      <a:accent6>
        <a:srgbClr val="CC071E"/>
      </a:accent6>
      <a:hlink>
        <a:srgbClr val="00549F"/>
      </a:hlink>
      <a:folHlink>
        <a:srgbClr val="612158"/>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sz="5400" dirty="0" smtClean="0">
            <a:latin typeface="+mj-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559e1a49-fb1c-4073-a929-b6f049486379"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933785803221F140A2FF4423200F6BA3" ma:contentTypeVersion="6" ma:contentTypeDescription="Ein neues Dokument erstellen." ma:contentTypeScope="" ma:versionID="78e642d55cc7c174ba6b130455f024f8">
  <xsd:schema xmlns:xsd="http://www.w3.org/2001/XMLSchema" xmlns:xs="http://www.w3.org/2001/XMLSchema" xmlns:p="http://schemas.microsoft.com/office/2006/metadata/properties" xmlns:ns3="559e1a49-fb1c-4073-a929-b6f049486379" targetNamespace="http://schemas.microsoft.com/office/2006/metadata/properties" ma:root="true" ma:fieldsID="5867c06e7189e5049e1f7c8ece8d4257" ns3:_="">
    <xsd:import namespace="559e1a49-fb1c-4073-a929-b6f049486379"/>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element ref="ns3:_activity"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59e1a49-fb1c-4073-a929-b6f04948637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_activity" ma:index="12" nillable="true" ma:displayName="_activity" ma:hidden="true" ma:internalName="_activity">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CF26C92-52FF-4475-9FCE-6298416E49A9}">
  <ds:schemaRefs>
    <ds:schemaRef ds:uri="http://schemas.microsoft.com/sharepoint/v3/contenttype/forms"/>
  </ds:schemaRefs>
</ds:datastoreItem>
</file>

<file path=customXml/itemProps2.xml><?xml version="1.0" encoding="utf-8"?>
<ds:datastoreItem xmlns:ds="http://schemas.openxmlformats.org/officeDocument/2006/customXml" ds:itemID="{16959ECF-DF9C-4733-9F75-372B4BCCD55A}">
  <ds:schemaRefs>
    <ds:schemaRef ds:uri="http://schemas.openxmlformats.org/package/2006/metadata/core-properties"/>
    <ds:schemaRef ds:uri="559e1a49-fb1c-4073-a929-b6f049486379"/>
    <ds:schemaRef ds:uri="http://purl.org/dc/dcmitype/"/>
    <ds:schemaRef ds:uri="http://schemas.microsoft.com/office/2006/metadata/properties"/>
    <ds:schemaRef ds:uri="http://schemas.microsoft.com/office/2006/documentManagement/types"/>
    <ds:schemaRef ds:uri="http://purl.org/dc/elements/1.1/"/>
    <ds:schemaRef ds:uri="http://purl.org/dc/terms/"/>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292A5934-C537-48BB-9F89-A7AA706062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59e1a49-fb1c-4073-a929-b6f04948637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1660</TotalTime>
  <Words>809</Words>
  <Application>Microsoft Office PowerPoint</Application>
  <PresentationFormat>自定义</PresentationFormat>
  <Paragraphs>53</Paragraphs>
  <Slides>1</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vt:i4>
      </vt:variant>
    </vt:vector>
  </HeadingPairs>
  <TitlesOfParts>
    <vt:vector size="6" baseType="lpstr">
      <vt:lpstr>Myriad Pro Light</vt:lpstr>
      <vt:lpstr>等线</vt:lpstr>
      <vt:lpstr>Arial</vt:lpstr>
      <vt:lpstr>Segoe UI</vt:lpstr>
      <vt:lpstr>Office Theme</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Kirner</dc:creator>
  <cp:lastModifiedBy>Xingying Li</cp:lastModifiedBy>
  <cp:revision>163</cp:revision>
  <dcterms:created xsi:type="dcterms:W3CDTF">2022-05-05T07:43:02Z</dcterms:created>
  <dcterms:modified xsi:type="dcterms:W3CDTF">2024-07-16T15:19:42Z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0x010100933785803221F140A2FF4423200F6BA3</vt:lpwstr>
  </property>
  <property fmtid="{D5CDD505-2E9C-101B-9397-08002B2CF9AE}" pid="3" name="MediaServiceImageTags">
    <vt:lpwstr/>
  </property>
</Properties>
</file>

<file path=docProps/thumbnail.jpeg>
</file>